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2" r:id="rId3"/>
    <p:sldId id="280" r:id="rId4"/>
    <p:sldId id="284" r:id="rId5"/>
    <p:sldId id="277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83" r:id="rId14"/>
    <p:sldId id="279" r:id="rId15"/>
    <p:sldId id="281" r:id="rId16"/>
  </p:sldIdLst>
  <p:sldSz cx="9144000" cy="6858000" type="screen4x3"/>
  <p:notesSz cx="6797675" cy="992822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4315"/>
    <a:srgbClr val="EBCA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704" y="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950210-780C-4B1F-B4C3-3D321EF083EB}" type="datetimeFigureOut">
              <a:rPr lang="es-ES" smtClean="0"/>
              <a:t>05/12/14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4A58D-E29D-42E2-A0CE-559D8024877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8350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4A58D-E29D-42E2-A0CE-559D80248778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5676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CF81-F1C6-43C9-95BC-2831FCF61652}" type="datetimeFigureOut">
              <a:rPr lang="es-ES" smtClean="0"/>
              <a:pPr/>
              <a:t>05/12/14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A491-B8CB-42C4-877C-52DE8374282B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CF81-F1C6-43C9-95BC-2831FCF61652}" type="datetimeFigureOut">
              <a:rPr lang="es-ES" smtClean="0"/>
              <a:pPr/>
              <a:t>05/12/14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A491-B8CB-42C4-877C-52DE8374282B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CF81-F1C6-43C9-95BC-2831FCF61652}" type="datetimeFigureOut">
              <a:rPr lang="es-ES" smtClean="0"/>
              <a:pPr/>
              <a:t>05/12/14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A491-B8CB-42C4-877C-52DE8374282B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CF81-F1C6-43C9-95BC-2831FCF61652}" type="datetimeFigureOut">
              <a:rPr lang="es-ES" smtClean="0"/>
              <a:pPr/>
              <a:t>05/12/14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A491-B8CB-42C4-877C-52DE8374282B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CF81-F1C6-43C9-95BC-2831FCF61652}" type="datetimeFigureOut">
              <a:rPr lang="es-ES" smtClean="0"/>
              <a:pPr/>
              <a:t>05/12/14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A491-B8CB-42C4-877C-52DE8374282B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CF81-F1C6-43C9-95BC-2831FCF61652}" type="datetimeFigureOut">
              <a:rPr lang="es-ES" smtClean="0"/>
              <a:pPr/>
              <a:t>05/12/14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A491-B8CB-42C4-877C-52DE8374282B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CF81-F1C6-43C9-95BC-2831FCF61652}" type="datetimeFigureOut">
              <a:rPr lang="es-ES" smtClean="0"/>
              <a:pPr/>
              <a:t>05/12/14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A491-B8CB-42C4-877C-52DE8374282B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CF81-F1C6-43C9-95BC-2831FCF61652}" type="datetimeFigureOut">
              <a:rPr lang="es-ES" smtClean="0"/>
              <a:pPr/>
              <a:t>05/12/14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A491-B8CB-42C4-877C-52DE8374282B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CF81-F1C6-43C9-95BC-2831FCF61652}" type="datetimeFigureOut">
              <a:rPr lang="es-ES" smtClean="0"/>
              <a:pPr/>
              <a:t>05/12/14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A491-B8CB-42C4-877C-52DE8374282B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CF81-F1C6-43C9-95BC-2831FCF61652}" type="datetimeFigureOut">
              <a:rPr lang="es-ES" smtClean="0"/>
              <a:pPr/>
              <a:t>05/12/14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A491-B8CB-42C4-877C-52DE8374282B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CF81-F1C6-43C9-95BC-2831FCF61652}" type="datetimeFigureOut">
              <a:rPr lang="es-ES" smtClean="0"/>
              <a:pPr/>
              <a:t>05/12/14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A491-B8CB-42C4-877C-52DE8374282B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000"/>
            <a:lum/>
          </a:blip>
          <a:srcRect/>
          <a:tile tx="-38100" ty="3810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5CF81-F1C6-43C9-95BC-2831FCF61652}" type="datetimeFigureOut">
              <a:rPr lang="es-ES" smtClean="0"/>
              <a:pPr/>
              <a:t>05/12/14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5A491-B8CB-42C4-877C-52DE8374282B}" type="slidenum">
              <a:rPr lang="es-ES" smtClean="0"/>
              <a:pPr/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adepu.org" TargetMode="External"/><Relationship Id="rId3" Type="http://schemas.openxmlformats.org/officeDocument/2006/relationships/hyperlink" Target="https://twitter.com/adepu_on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comunicaciones@adepu.org" TargetMode="External"/><Relationship Id="rId4" Type="http://schemas.openxmlformats.org/officeDocument/2006/relationships/hyperlink" Target="http://www.adepu.org/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twitter.com/adepu_on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s-ES" b="1" dirty="0" smtClean="0"/>
              <a:t>El proyecto de Cooperación educativa en Ghana de ADEPU</a:t>
            </a:r>
            <a:r>
              <a:rPr lang="es-ES" b="1" i="1" dirty="0" smtClean="0"/>
              <a:t/>
            </a:r>
            <a:br>
              <a:rPr lang="es-ES" b="1" i="1" dirty="0" smtClean="0"/>
            </a:br>
            <a:r>
              <a:rPr lang="es-ES" b="1" i="1" dirty="0"/>
              <a:t/>
            </a:r>
            <a:br>
              <a:rPr lang="es-ES" b="1" i="1" dirty="0"/>
            </a:br>
            <a:r>
              <a:rPr lang="es-ES" b="1" i="1" dirty="0" smtClean="0"/>
              <a:t/>
            </a:r>
            <a:br>
              <a:rPr lang="es-ES" b="1" i="1" dirty="0" smtClean="0"/>
            </a:br>
            <a:r>
              <a:rPr lang="es-ES" b="1" i="1" dirty="0"/>
              <a:t/>
            </a:r>
            <a:br>
              <a:rPr lang="es-ES" b="1" i="1" dirty="0"/>
            </a:br>
            <a:r>
              <a:rPr lang="es-ES" b="1" i="1" dirty="0" smtClean="0"/>
              <a:t/>
            </a:r>
            <a:br>
              <a:rPr lang="es-ES" b="1" i="1" dirty="0" smtClean="0"/>
            </a:br>
            <a:r>
              <a:rPr lang="es-ES" b="1" i="1" dirty="0"/>
              <a:t/>
            </a:r>
            <a:br>
              <a:rPr lang="es-ES" b="1" i="1" dirty="0"/>
            </a:br>
            <a:endParaRPr lang="es-ES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913656"/>
          </a:xfrm>
        </p:spPr>
        <p:txBody>
          <a:bodyPr/>
          <a:lstStyle/>
          <a:p>
            <a:r>
              <a:rPr lang="es-ES" b="1" dirty="0" smtClean="0"/>
              <a:t>ADEPU</a:t>
            </a:r>
            <a:endParaRPr lang="es-ES" b="1" dirty="0"/>
          </a:p>
        </p:txBody>
      </p:sp>
      <p:pic>
        <p:nvPicPr>
          <p:cNvPr id="4" name="3 Imagen" descr="Map of Ghan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564904"/>
            <a:ext cx="2954655" cy="361188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79512" y="476672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000000"/>
                </a:solidFill>
                <a:latin typeface="Trebuchet MS" panose="020B0603020202020204" pitchFamily="34" charset="0"/>
              </a:rPr>
              <a:t>5. Contribución a la formación continua del o de la docente africano</a:t>
            </a:r>
            <a:endParaRPr lang="es-ES" sz="24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09268" y="1412776"/>
            <a:ext cx="50548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dirty="0">
                <a:latin typeface="Trebuchet MS" panose="020B0603020202020204" pitchFamily="34" charset="0"/>
              </a:rPr>
              <a:t>La calidad del profesorado es el factor más decisivo para hablar de calidad de la enseñanza y de los sistemas educativos. </a:t>
            </a:r>
          </a:p>
          <a:p>
            <a:pPr marL="285750" indent="-285750">
              <a:buFont typeface="Arial"/>
              <a:buChar char="•"/>
            </a:pPr>
            <a:endParaRPr lang="es-ES" dirty="0">
              <a:latin typeface="Trebuchet MS" panose="020B060302020202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s-ES" dirty="0">
                <a:latin typeface="Trebuchet MS" panose="020B0603020202020204" pitchFamily="34" charset="0"/>
              </a:rPr>
              <a:t>La formación continua es esencial para mejorar las competencias educativas del docente en activo, y cobra especial importancia en un contexto como en el que nos </a:t>
            </a:r>
            <a:r>
              <a:rPr lang="es-ES" dirty="0" smtClean="0">
                <a:latin typeface="Trebuchet MS" panose="020B0603020202020204" pitchFamily="34" charset="0"/>
              </a:rPr>
              <a:t>encontramos: </a:t>
            </a:r>
            <a:r>
              <a:rPr lang="es-ES" dirty="0">
                <a:latin typeface="Trebuchet MS" panose="020B0603020202020204" pitchFamily="34" charset="0"/>
              </a:rPr>
              <a:t>profesorado de baja cualificación, contratado por la inexistencia de docentes convenientemente formados.</a:t>
            </a:r>
          </a:p>
          <a:p>
            <a:pPr marL="285750" indent="-285750">
              <a:buFont typeface="Arial"/>
              <a:buChar char="•"/>
            </a:pPr>
            <a:endParaRPr lang="es-ES" dirty="0">
              <a:latin typeface="Trebuchet MS" panose="020B060302020202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s-ES" dirty="0">
                <a:latin typeface="Trebuchet MS" panose="020B0603020202020204" pitchFamily="34" charset="0"/>
              </a:rPr>
              <a:t>Enriquecimiento mutuo entre el profesorado occidental que acude de voluntario y el local.</a:t>
            </a:r>
          </a:p>
        </p:txBody>
      </p:sp>
      <p:pic>
        <p:nvPicPr>
          <p:cNvPr id="5" name="Picture 2" descr="D:\usuarios\usuario\Downloads\IMG_18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492896"/>
            <a:ext cx="2923788" cy="1949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73929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332656"/>
            <a:ext cx="8712968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6. Mejora de las competencias pedagógicas del profesorado español en su formación inicial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67544" y="1700808"/>
            <a:ext cx="8352928" cy="4647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latin typeface="Trebuchet MS" panose="020B0603020202020204" pitchFamily="34" charset="0"/>
              </a:rPr>
              <a:t>Las posibilidades formativas que </a:t>
            </a:r>
            <a:r>
              <a:rPr lang="es-ES" sz="2000" dirty="0" smtClean="0">
                <a:latin typeface="Trebuchet MS" panose="020B0603020202020204" pitchFamily="34" charset="0"/>
              </a:rPr>
              <a:t>ofrece la </a:t>
            </a:r>
            <a:r>
              <a:rPr lang="es-ES" sz="2000" dirty="0">
                <a:latin typeface="Trebuchet MS" panose="020B0603020202020204" pitchFamily="34" charset="0"/>
              </a:rPr>
              <a:t>realización de las Prácticas </a:t>
            </a:r>
            <a:r>
              <a:rPr lang="es-ES" sz="2000" dirty="0" smtClean="0">
                <a:latin typeface="Trebuchet MS" panose="020B0603020202020204" pitchFamily="34" charset="0"/>
              </a:rPr>
              <a:t>curriculares externas en </a:t>
            </a:r>
            <a:r>
              <a:rPr lang="es-ES" sz="2000" dirty="0">
                <a:latin typeface="Trebuchet MS" panose="020B0603020202020204" pitchFamily="34" charset="0"/>
              </a:rPr>
              <a:t>un contexto internacional de cooperación al desarrollo </a:t>
            </a:r>
            <a:r>
              <a:rPr lang="es-ES" sz="2000" dirty="0" smtClean="0">
                <a:latin typeface="Trebuchet MS" panose="020B0603020202020204" pitchFamily="34" charset="0"/>
              </a:rPr>
              <a:t>son </a:t>
            </a:r>
            <a:r>
              <a:rPr lang="es-ES" sz="2000" dirty="0">
                <a:latin typeface="Trebuchet MS" panose="020B0603020202020204" pitchFamily="34" charset="0"/>
              </a:rPr>
              <a:t>amplias:</a:t>
            </a:r>
          </a:p>
          <a:p>
            <a:endParaRPr lang="es-ES" sz="2000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Trebuchet MS" panose="020B0603020202020204" pitchFamily="34" charset="0"/>
              </a:rPr>
              <a:t>R</a:t>
            </a:r>
            <a:r>
              <a:rPr lang="es-ES" dirty="0" smtClean="0">
                <a:latin typeface="Trebuchet MS" panose="020B0603020202020204" pitchFamily="34" charset="0"/>
              </a:rPr>
              <a:t>evisión </a:t>
            </a:r>
            <a:r>
              <a:rPr lang="es-ES" dirty="0">
                <a:latin typeface="Trebuchet MS" panose="020B0603020202020204" pitchFamily="34" charset="0"/>
              </a:rPr>
              <a:t>de todas las concepciones teóricas adquiridas en </a:t>
            </a:r>
            <a:r>
              <a:rPr lang="es-ES" dirty="0" smtClean="0">
                <a:latin typeface="Trebuchet MS" panose="020B0603020202020204" pitchFamily="34" charset="0"/>
              </a:rPr>
              <a:t>la anterior </a:t>
            </a:r>
            <a:r>
              <a:rPr lang="es-ES" dirty="0">
                <a:latin typeface="Trebuchet MS" panose="020B0603020202020204" pitchFamily="34" charset="0"/>
              </a:rPr>
              <a:t>etapa universitaria.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latin typeface="Trebuchet MS" panose="020B0603020202020204" pitchFamily="34" charset="0"/>
              </a:rPr>
              <a:t>Mejora de la competencia bilingüe </a:t>
            </a:r>
            <a:r>
              <a:rPr lang="es-ES" dirty="0">
                <a:latin typeface="Trebuchet MS" panose="020B0603020202020204" pitchFamily="34" charset="0"/>
              </a:rPr>
              <a:t>(inglés), de gran utilidad </a:t>
            </a:r>
            <a:r>
              <a:rPr lang="es-ES" dirty="0" smtClean="0">
                <a:latin typeface="Trebuchet MS" panose="020B0603020202020204" pitchFamily="34" charset="0"/>
              </a:rPr>
              <a:t>para el futuro </a:t>
            </a:r>
            <a:r>
              <a:rPr lang="es-ES" dirty="0">
                <a:latin typeface="Trebuchet MS" panose="020B0603020202020204" pitchFamily="34" charset="0"/>
              </a:rPr>
              <a:t>profesional como </a:t>
            </a:r>
            <a:r>
              <a:rPr lang="es-ES" dirty="0" smtClean="0">
                <a:latin typeface="Trebuchet MS" panose="020B0603020202020204" pitchFamily="34" charset="0"/>
              </a:rPr>
              <a:t>formativo. </a:t>
            </a:r>
            <a:endParaRPr lang="es-ES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latin typeface="Trebuchet MS" panose="020B0603020202020204" pitchFamily="34" charset="0"/>
              </a:rPr>
              <a:t>Profundización </a:t>
            </a:r>
            <a:r>
              <a:rPr lang="es-ES" dirty="0">
                <a:latin typeface="Trebuchet MS" panose="020B0603020202020204" pitchFamily="34" charset="0"/>
              </a:rPr>
              <a:t>en las técnicas necesarias para la docencia en la adquisición de los aprendizajes instrumentales: </a:t>
            </a:r>
            <a:endParaRPr lang="es-ES" dirty="0" smtClean="0">
              <a:latin typeface="Trebuchet MS" panose="020B0603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smtClean="0">
                <a:latin typeface="Trebuchet MS" panose="020B0603020202020204" pitchFamily="34" charset="0"/>
              </a:rPr>
              <a:t>la </a:t>
            </a:r>
            <a:r>
              <a:rPr lang="es-ES" dirty="0">
                <a:latin typeface="Trebuchet MS" panose="020B0603020202020204" pitchFamily="34" charset="0"/>
              </a:rPr>
              <a:t>alfabetización lingüística, </a:t>
            </a:r>
            <a:endParaRPr lang="es-ES" dirty="0" smtClean="0">
              <a:latin typeface="Trebuchet MS" panose="020B0603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smtClean="0">
                <a:latin typeface="Trebuchet MS" panose="020B0603020202020204" pitchFamily="34" charset="0"/>
              </a:rPr>
              <a:t>competencia </a:t>
            </a:r>
            <a:r>
              <a:rPr lang="es-ES" dirty="0">
                <a:latin typeface="Trebuchet MS" panose="020B0603020202020204" pitchFamily="34" charset="0"/>
              </a:rPr>
              <a:t>escritora y lectora y </a:t>
            </a:r>
            <a:endParaRPr lang="es-ES" dirty="0" smtClean="0">
              <a:latin typeface="Trebuchet MS" panose="020B0603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smtClean="0">
                <a:latin typeface="Trebuchet MS" panose="020B0603020202020204" pitchFamily="34" charset="0"/>
              </a:rPr>
              <a:t>la </a:t>
            </a:r>
            <a:r>
              <a:rPr lang="es-ES" dirty="0">
                <a:latin typeface="Trebuchet MS" panose="020B0603020202020204" pitchFamily="34" charset="0"/>
              </a:rPr>
              <a:t>numeración matemática. Competencia en las cuatro operaciones </a:t>
            </a:r>
            <a:r>
              <a:rPr lang="es-ES" dirty="0" smtClean="0">
                <a:latin typeface="Trebuchet MS" panose="020B0603020202020204" pitchFamily="34" charset="0"/>
              </a:rPr>
              <a:t>básicas.</a:t>
            </a:r>
            <a:endParaRPr lang="es-ES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085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404664"/>
            <a:ext cx="465058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b="1" dirty="0">
                <a:solidFill>
                  <a:srgbClr val="000000"/>
                </a:solidFill>
                <a:latin typeface="Trebuchet MS" panose="020B0603020202020204" pitchFamily="34" charset="0"/>
              </a:rPr>
              <a:t>7. Campañas de sensibilización</a:t>
            </a:r>
          </a:p>
        </p:txBody>
      </p:sp>
      <p:sp>
        <p:nvSpPr>
          <p:cNvPr id="3" name="2 Rectángulo"/>
          <p:cNvSpPr/>
          <p:nvPr/>
        </p:nvSpPr>
        <p:spPr>
          <a:xfrm>
            <a:off x="611560" y="1124744"/>
            <a:ext cx="7704856" cy="3760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s-ES" sz="2000" dirty="0" smtClean="0">
                <a:latin typeface="Trebuchet MS" panose="020B0603020202020204" pitchFamily="34" charset="0"/>
              </a:rPr>
              <a:t>Foros</a:t>
            </a:r>
            <a:r>
              <a:rPr lang="es-ES" sz="2000" dirty="0">
                <a:latin typeface="Trebuchet MS" panose="020B0603020202020204" pitchFamily="34" charset="0"/>
              </a:rPr>
              <a:t>, exposiciones y mesas redondas impartidas en distintas </a:t>
            </a:r>
            <a:r>
              <a:rPr lang="es-ES" sz="2000" dirty="0">
                <a:latin typeface="Trebuchet MS"/>
                <a:cs typeface="Trebuchet MS"/>
              </a:rPr>
              <a:t>escuelas y </a:t>
            </a:r>
            <a:r>
              <a:rPr lang="es-ES" sz="2000" dirty="0" smtClean="0">
                <a:latin typeface="Trebuchet MS"/>
                <a:cs typeface="Trebuchet MS"/>
              </a:rPr>
              <a:t>universidades.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endParaRPr lang="es-ES" sz="2000" dirty="0" smtClean="0">
              <a:latin typeface="Trebuchet MS"/>
              <a:cs typeface="Trebuchet MS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s-ES" sz="2000" dirty="0" smtClean="0">
                <a:latin typeface="Trebuchet MS"/>
                <a:cs typeface="Trebuchet MS"/>
              </a:rPr>
              <a:t>Curso de Cooperación educativa en África.</a:t>
            </a:r>
            <a:endParaRPr lang="es-ES" sz="2000" dirty="0">
              <a:latin typeface="Trebuchet MS"/>
              <a:cs typeface="Trebuchet MS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endParaRPr lang="es-ES" sz="2000" dirty="0">
              <a:latin typeface="Trebuchet MS"/>
              <a:cs typeface="Trebuchet MS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s-ES" sz="2000" dirty="0" smtClean="0">
                <a:latin typeface="Trebuchet MS"/>
                <a:cs typeface="Trebuchet MS"/>
              </a:rPr>
              <a:t>Página </a:t>
            </a:r>
            <a:r>
              <a:rPr lang="es-ES" sz="2000" dirty="0">
                <a:latin typeface="Trebuchet MS"/>
                <a:cs typeface="Trebuchet MS"/>
              </a:rPr>
              <a:t>web (</a:t>
            </a:r>
            <a:r>
              <a:rPr lang="es-ES" sz="2000" dirty="0">
                <a:latin typeface="Trebuchet MS"/>
                <a:cs typeface="Trebuchet MS"/>
                <a:hlinkClick r:id="rId2"/>
              </a:rPr>
              <a:t>www.adepu.org</a:t>
            </a:r>
            <a:r>
              <a:rPr lang="es-ES" sz="2000" dirty="0" smtClean="0">
                <a:latin typeface="Trebuchet MS"/>
                <a:cs typeface="Trebuchet MS"/>
              </a:rPr>
              <a:t>), </a:t>
            </a:r>
            <a:r>
              <a:rPr lang="es-ES" sz="2000" dirty="0" err="1" smtClean="0">
                <a:latin typeface="Trebuchet MS"/>
                <a:cs typeface="Trebuchet MS"/>
              </a:rPr>
              <a:t>twitter</a:t>
            </a:r>
            <a:r>
              <a:rPr lang="es-ES" sz="2000" dirty="0" smtClean="0">
                <a:latin typeface="Trebuchet MS"/>
                <a:cs typeface="Trebuchet MS"/>
              </a:rPr>
              <a:t> (</a:t>
            </a:r>
            <a:r>
              <a:rPr lang="es-ES" sz="2000" dirty="0" smtClean="0">
                <a:latin typeface="Trebuchet MS"/>
                <a:cs typeface="Trebuchet MS"/>
                <a:hlinkClick r:id="rId3"/>
              </a:rPr>
              <a:t>@adepu_ong</a:t>
            </a:r>
            <a:r>
              <a:rPr lang="es-ES" sz="2000" dirty="0" smtClean="0">
                <a:latin typeface="Trebuchet MS"/>
                <a:cs typeface="Trebuchet MS"/>
              </a:rPr>
              <a:t>), en </a:t>
            </a:r>
            <a:r>
              <a:rPr lang="es-ES" sz="2000" dirty="0">
                <a:latin typeface="Trebuchet MS"/>
                <a:cs typeface="Trebuchet MS"/>
              </a:rPr>
              <a:t>Facebook; de fiestas </a:t>
            </a:r>
            <a:r>
              <a:rPr lang="es-ES" sz="2000" dirty="0" smtClean="0">
                <a:latin typeface="Trebuchet MS"/>
                <a:cs typeface="Trebuchet MS"/>
              </a:rPr>
              <a:t>solidarias y </a:t>
            </a:r>
            <a:r>
              <a:rPr lang="es-ES" sz="2000" dirty="0">
                <a:latin typeface="Trebuchet MS"/>
                <a:cs typeface="Trebuchet MS"/>
              </a:rPr>
              <a:t>a través de la red de amigos, compañeros de trabajo y conocidos de nuestra base social.</a:t>
            </a:r>
          </a:p>
        </p:txBody>
      </p:sp>
    </p:spTree>
    <p:extLst>
      <p:ext uri="{BB962C8B-B14F-4D97-AF65-F5344CB8AC3E}">
        <p14:creationId xmlns:p14="http://schemas.microsoft.com/office/powerpoint/2010/main" val="3495876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-8096" y="0"/>
            <a:ext cx="9152096" cy="12618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4000" b="1" dirty="0" smtClean="0"/>
              <a:t>Voluntariado</a:t>
            </a:r>
          </a:p>
          <a:p>
            <a:pPr algn="ctr"/>
            <a:endParaRPr lang="es-ES" sz="3600" dirty="0" smtClean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797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Voluntariado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Apoyo educativo</a:t>
            </a:r>
          </a:p>
          <a:p>
            <a:r>
              <a:rPr lang="es-ES" dirty="0" smtClean="0"/>
              <a:t>Coordinación con el resto del profesorado</a:t>
            </a:r>
          </a:p>
          <a:p>
            <a:r>
              <a:rPr lang="es-ES" dirty="0" smtClean="0"/>
              <a:t>Conocimiento medio de la lengua inglesa</a:t>
            </a:r>
          </a:p>
          <a:p>
            <a:r>
              <a:rPr lang="es-ES" dirty="0" smtClean="0"/>
              <a:t>Compromiso social, no son vacaciones</a:t>
            </a:r>
          </a:p>
          <a:p>
            <a:endParaRPr lang="es-ES" dirty="0" smtClean="0"/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67544" y="1052736"/>
            <a:ext cx="828092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800" dirty="0" smtClean="0"/>
              <a:t>“La </a:t>
            </a:r>
            <a:r>
              <a:rPr lang="es-ES" sz="4800" dirty="0"/>
              <a:t>educación es el arma más poderosa que puedes usar para cambiar el </a:t>
            </a:r>
            <a:r>
              <a:rPr lang="es-ES" sz="4800" dirty="0" smtClean="0"/>
              <a:t>mundo” </a:t>
            </a:r>
          </a:p>
          <a:p>
            <a:pPr algn="r"/>
            <a:r>
              <a:rPr lang="es-ES" sz="4400" dirty="0" smtClean="0"/>
              <a:t>Nelson Mandela</a:t>
            </a:r>
          </a:p>
          <a:p>
            <a:endParaRPr lang="es-ES" sz="5400" b="1" dirty="0" smtClean="0"/>
          </a:p>
          <a:p>
            <a:pPr algn="ctr"/>
            <a:r>
              <a:rPr lang="es-ES" sz="2800" b="1" dirty="0">
                <a:hlinkClick r:id="rId2"/>
              </a:rPr>
              <a:t>@</a:t>
            </a:r>
            <a:r>
              <a:rPr lang="es-ES" sz="2800" b="1" dirty="0" smtClean="0">
                <a:hlinkClick r:id="rId2"/>
              </a:rPr>
              <a:t>adepu_ong</a:t>
            </a:r>
            <a:endParaRPr lang="es-ES" sz="2800" b="1" dirty="0" smtClean="0"/>
          </a:p>
          <a:p>
            <a:pPr algn="ctr"/>
            <a:r>
              <a:rPr lang="es-ES" sz="2800" b="1" dirty="0" smtClean="0">
                <a:hlinkClick r:id="rId3"/>
              </a:rPr>
              <a:t>comunicaciones@adepu.org</a:t>
            </a:r>
            <a:r>
              <a:rPr lang="es-ES" sz="2800" b="1" dirty="0" smtClean="0"/>
              <a:t> </a:t>
            </a:r>
          </a:p>
          <a:p>
            <a:pPr algn="ctr"/>
            <a:r>
              <a:rPr lang="es-ES" sz="2800" b="1" dirty="0" smtClean="0">
                <a:hlinkClick r:id="rId4"/>
              </a:rPr>
              <a:t>www.adepu.org</a:t>
            </a:r>
            <a:endParaRPr lang="es-ES" sz="2800" b="1" dirty="0" smtClean="0"/>
          </a:p>
          <a:p>
            <a:endParaRPr lang="es-ES" sz="48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40" y="0"/>
            <a:ext cx="9144000" cy="98072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s-ES" sz="4800" b="1" dirty="0" smtClean="0"/>
              <a:t>CONTEXTO</a:t>
            </a:r>
            <a:endParaRPr lang="es-ES" sz="4800" b="1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245" y="980728"/>
            <a:ext cx="9189245" cy="5877272"/>
          </a:xfrm>
        </p:spPr>
      </p:pic>
    </p:spTree>
    <p:extLst>
      <p:ext uri="{BB962C8B-B14F-4D97-AF65-F5344CB8AC3E}">
        <p14:creationId xmlns:p14="http://schemas.microsoft.com/office/powerpoint/2010/main" val="384293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b="1" dirty="0" smtClean="0"/>
              <a:t>Contexto</a:t>
            </a:r>
            <a:endParaRPr lang="es-ES" sz="4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3196952"/>
          </a:xfrm>
        </p:spPr>
        <p:txBody>
          <a:bodyPr>
            <a:normAutofit fontScale="77500" lnSpcReduction="20000"/>
          </a:bodyPr>
          <a:lstStyle/>
          <a:p>
            <a:r>
              <a:rPr lang="es-ES" sz="3600" dirty="0" smtClean="0"/>
              <a:t>La educación en África</a:t>
            </a:r>
          </a:p>
          <a:p>
            <a:endParaRPr lang="es-ES" sz="3600" dirty="0" smtClean="0"/>
          </a:p>
          <a:p>
            <a:r>
              <a:rPr lang="es-ES" sz="3600" dirty="0" smtClean="0"/>
              <a:t>Sistema Educativo en Ghana</a:t>
            </a:r>
          </a:p>
          <a:p>
            <a:endParaRPr lang="es-ES" sz="3600" dirty="0" smtClean="0"/>
          </a:p>
          <a:p>
            <a:r>
              <a:rPr lang="es-ES" sz="3600" dirty="0" err="1" smtClean="0"/>
              <a:t>Larabanga</a:t>
            </a:r>
            <a:endParaRPr lang="es-ES" sz="3600" dirty="0" smtClean="0"/>
          </a:p>
          <a:p>
            <a:endParaRPr lang="es-ES" sz="3600" dirty="0" smtClean="0"/>
          </a:p>
          <a:p>
            <a:r>
              <a:rPr lang="es-ES" sz="3600" dirty="0" err="1" smtClean="0"/>
              <a:t>Bambenninye</a:t>
            </a:r>
            <a:r>
              <a:rPr lang="es-ES" sz="3600" dirty="0" smtClean="0"/>
              <a:t> </a:t>
            </a:r>
            <a:r>
              <a:rPr lang="es-ES" sz="3600" dirty="0" err="1" smtClean="0"/>
              <a:t>Community</a:t>
            </a:r>
            <a:r>
              <a:rPr lang="es-ES" sz="3600" dirty="0" smtClean="0"/>
              <a:t> Basic </a:t>
            </a:r>
            <a:r>
              <a:rPr lang="es-ES" sz="3600" dirty="0" err="1" smtClean="0"/>
              <a:t>School</a:t>
            </a:r>
            <a:endParaRPr lang="es-ES" sz="3600" dirty="0" smtClean="0"/>
          </a:p>
          <a:p>
            <a:endParaRPr lang="es-ES" sz="36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6648"/>
            <a:ext cx="9144000" cy="68604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s-ES" b="1" dirty="0" smtClean="0"/>
              <a:t>OBJETIVOS</a:t>
            </a:r>
            <a:endParaRPr lang="es-ES" b="1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600" y="692696"/>
            <a:ext cx="4572000" cy="3048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0" y="3740696"/>
            <a:ext cx="4501009" cy="300067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952" y="3789040"/>
            <a:ext cx="4603441" cy="306896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45" y="758727"/>
            <a:ext cx="4295907" cy="286393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10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3" name="12 Forma libre"/>
          <p:cNvSpPr/>
          <p:nvPr/>
        </p:nvSpPr>
        <p:spPr>
          <a:xfrm>
            <a:off x="2793975" y="2407920"/>
            <a:ext cx="540420" cy="375920"/>
          </a:xfrm>
          <a:custGeom>
            <a:avLst/>
            <a:gdLst>
              <a:gd name="connsiteX0" fmla="*/ 10185 w 540420"/>
              <a:gd name="connsiteY0" fmla="*/ 71120 h 375920"/>
              <a:gd name="connsiteX1" fmla="*/ 40665 w 540420"/>
              <a:gd name="connsiteY1" fmla="*/ 121920 h 375920"/>
              <a:gd name="connsiteX2" fmla="*/ 60985 w 540420"/>
              <a:gd name="connsiteY2" fmla="*/ 152400 h 375920"/>
              <a:gd name="connsiteX3" fmla="*/ 152425 w 540420"/>
              <a:gd name="connsiteY3" fmla="*/ 203200 h 375920"/>
              <a:gd name="connsiteX4" fmla="*/ 203225 w 540420"/>
              <a:gd name="connsiteY4" fmla="*/ 213360 h 375920"/>
              <a:gd name="connsiteX5" fmla="*/ 233705 w 540420"/>
              <a:gd name="connsiteY5" fmla="*/ 233680 h 375920"/>
              <a:gd name="connsiteX6" fmla="*/ 264185 w 540420"/>
              <a:gd name="connsiteY6" fmla="*/ 243840 h 375920"/>
              <a:gd name="connsiteX7" fmla="*/ 294665 w 540420"/>
              <a:gd name="connsiteY7" fmla="*/ 274320 h 375920"/>
              <a:gd name="connsiteX8" fmla="*/ 325145 w 540420"/>
              <a:gd name="connsiteY8" fmla="*/ 294640 h 375920"/>
              <a:gd name="connsiteX9" fmla="*/ 355625 w 540420"/>
              <a:gd name="connsiteY9" fmla="*/ 325120 h 375920"/>
              <a:gd name="connsiteX10" fmla="*/ 416585 w 540420"/>
              <a:gd name="connsiteY10" fmla="*/ 345440 h 375920"/>
              <a:gd name="connsiteX11" fmla="*/ 447065 w 540420"/>
              <a:gd name="connsiteY11" fmla="*/ 355600 h 375920"/>
              <a:gd name="connsiteX12" fmla="*/ 477545 w 540420"/>
              <a:gd name="connsiteY12" fmla="*/ 365760 h 375920"/>
              <a:gd name="connsiteX13" fmla="*/ 508025 w 540420"/>
              <a:gd name="connsiteY13" fmla="*/ 375920 h 375920"/>
              <a:gd name="connsiteX14" fmla="*/ 538505 w 540420"/>
              <a:gd name="connsiteY14" fmla="*/ 355600 h 375920"/>
              <a:gd name="connsiteX15" fmla="*/ 477545 w 540420"/>
              <a:gd name="connsiteY15" fmla="*/ 254000 h 375920"/>
              <a:gd name="connsiteX16" fmla="*/ 416585 w 540420"/>
              <a:gd name="connsiteY16" fmla="*/ 213360 h 375920"/>
              <a:gd name="connsiteX17" fmla="*/ 294665 w 540420"/>
              <a:gd name="connsiteY17" fmla="*/ 152400 h 375920"/>
              <a:gd name="connsiteX18" fmla="*/ 264185 w 540420"/>
              <a:gd name="connsiteY18" fmla="*/ 121920 h 375920"/>
              <a:gd name="connsiteX19" fmla="*/ 243865 w 540420"/>
              <a:gd name="connsiteY19" fmla="*/ 91440 h 375920"/>
              <a:gd name="connsiteX20" fmla="*/ 182905 w 540420"/>
              <a:gd name="connsiteY20" fmla="*/ 71120 h 375920"/>
              <a:gd name="connsiteX21" fmla="*/ 121945 w 540420"/>
              <a:gd name="connsiteY21" fmla="*/ 50800 h 375920"/>
              <a:gd name="connsiteX22" fmla="*/ 91465 w 540420"/>
              <a:gd name="connsiteY22" fmla="*/ 40640 h 375920"/>
              <a:gd name="connsiteX23" fmla="*/ 20345 w 540420"/>
              <a:gd name="connsiteY23" fmla="*/ 0 h 375920"/>
              <a:gd name="connsiteX24" fmla="*/ 10185 w 540420"/>
              <a:gd name="connsiteY24" fmla="*/ 91440 h 375920"/>
              <a:gd name="connsiteX25" fmla="*/ 10185 w 540420"/>
              <a:gd name="connsiteY25" fmla="*/ 71120 h 37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40420" h="375920">
                <a:moveTo>
                  <a:pt x="10185" y="71120"/>
                </a:moveTo>
                <a:cubicBezTo>
                  <a:pt x="15265" y="76200"/>
                  <a:pt x="30199" y="105174"/>
                  <a:pt x="40665" y="121920"/>
                </a:cubicBezTo>
                <a:cubicBezTo>
                  <a:pt x="47137" y="132275"/>
                  <a:pt x="51795" y="144359"/>
                  <a:pt x="60985" y="152400"/>
                </a:cubicBezTo>
                <a:cubicBezTo>
                  <a:pt x="91254" y="178885"/>
                  <a:pt x="116143" y="194130"/>
                  <a:pt x="152425" y="203200"/>
                </a:cubicBezTo>
                <a:cubicBezTo>
                  <a:pt x="169178" y="207388"/>
                  <a:pt x="186292" y="209973"/>
                  <a:pt x="203225" y="213360"/>
                </a:cubicBezTo>
                <a:cubicBezTo>
                  <a:pt x="213385" y="220133"/>
                  <a:pt x="222783" y="228219"/>
                  <a:pt x="233705" y="233680"/>
                </a:cubicBezTo>
                <a:cubicBezTo>
                  <a:pt x="243284" y="238469"/>
                  <a:pt x="255274" y="237899"/>
                  <a:pt x="264185" y="243840"/>
                </a:cubicBezTo>
                <a:cubicBezTo>
                  <a:pt x="276140" y="251810"/>
                  <a:pt x="283627" y="265122"/>
                  <a:pt x="294665" y="274320"/>
                </a:cubicBezTo>
                <a:cubicBezTo>
                  <a:pt x="304046" y="282137"/>
                  <a:pt x="315764" y="286823"/>
                  <a:pt x="325145" y="294640"/>
                </a:cubicBezTo>
                <a:cubicBezTo>
                  <a:pt x="336183" y="303838"/>
                  <a:pt x="343065" y="318142"/>
                  <a:pt x="355625" y="325120"/>
                </a:cubicBezTo>
                <a:cubicBezTo>
                  <a:pt x="374349" y="335522"/>
                  <a:pt x="396265" y="338667"/>
                  <a:pt x="416585" y="345440"/>
                </a:cubicBezTo>
                <a:lnTo>
                  <a:pt x="447065" y="355600"/>
                </a:lnTo>
                <a:lnTo>
                  <a:pt x="477545" y="365760"/>
                </a:lnTo>
                <a:lnTo>
                  <a:pt x="508025" y="375920"/>
                </a:lnTo>
                <a:cubicBezTo>
                  <a:pt x="518185" y="369147"/>
                  <a:pt x="537290" y="367750"/>
                  <a:pt x="538505" y="355600"/>
                </a:cubicBezTo>
                <a:cubicBezTo>
                  <a:pt x="547342" y="267226"/>
                  <a:pt x="525359" y="282688"/>
                  <a:pt x="477545" y="254000"/>
                </a:cubicBezTo>
                <a:cubicBezTo>
                  <a:pt x="456604" y="241435"/>
                  <a:pt x="439753" y="221083"/>
                  <a:pt x="416585" y="213360"/>
                </a:cubicBezTo>
                <a:cubicBezTo>
                  <a:pt x="367005" y="196833"/>
                  <a:pt x="334056" y="191791"/>
                  <a:pt x="294665" y="152400"/>
                </a:cubicBezTo>
                <a:cubicBezTo>
                  <a:pt x="284505" y="142240"/>
                  <a:pt x="273383" y="132958"/>
                  <a:pt x="264185" y="121920"/>
                </a:cubicBezTo>
                <a:cubicBezTo>
                  <a:pt x="256368" y="112539"/>
                  <a:pt x="254220" y="97912"/>
                  <a:pt x="243865" y="91440"/>
                </a:cubicBezTo>
                <a:cubicBezTo>
                  <a:pt x="225702" y="80088"/>
                  <a:pt x="203225" y="77893"/>
                  <a:pt x="182905" y="71120"/>
                </a:cubicBezTo>
                <a:lnTo>
                  <a:pt x="121945" y="50800"/>
                </a:lnTo>
                <a:cubicBezTo>
                  <a:pt x="111785" y="47413"/>
                  <a:pt x="100376" y="46581"/>
                  <a:pt x="91465" y="40640"/>
                </a:cubicBezTo>
                <a:cubicBezTo>
                  <a:pt x="48383" y="11919"/>
                  <a:pt x="71907" y="25781"/>
                  <a:pt x="20345" y="0"/>
                </a:cubicBezTo>
                <a:cubicBezTo>
                  <a:pt x="9664" y="32043"/>
                  <a:pt x="-13261" y="60178"/>
                  <a:pt x="10185" y="91440"/>
                </a:cubicBezTo>
                <a:cubicBezTo>
                  <a:pt x="14729" y="97498"/>
                  <a:pt x="5105" y="66040"/>
                  <a:pt x="10185" y="71120"/>
                </a:cubicBezTo>
                <a:close/>
              </a:path>
            </a:pathLst>
          </a:custGeom>
          <a:gradFill>
            <a:gsLst>
              <a:gs pos="49000">
                <a:srgbClr val="D6B19C"/>
              </a:gs>
              <a:gs pos="67000">
                <a:srgbClr val="D49E6C"/>
              </a:gs>
              <a:gs pos="100000">
                <a:srgbClr val="A65528"/>
              </a:gs>
              <a:gs pos="100000">
                <a:srgbClr val="66301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5350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Objetivos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ES" sz="2800" dirty="0" smtClean="0"/>
              <a:t>Educación para el desarrollo en Ed. Infantil y Primaria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800" dirty="0" smtClean="0"/>
              <a:t>Educación para la igualdad de género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800" dirty="0" smtClean="0"/>
              <a:t>Educación inclusiva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800" dirty="0" smtClean="0"/>
              <a:t>Mejorar las competencias didácticas del docente africano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800" dirty="0" smtClean="0"/>
              <a:t>Sensibilización de la sociedad española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39552" y="620688"/>
            <a:ext cx="835292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000000"/>
                </a:solidFill>
              </a:rPr>
              <a:t>1.- </a:t>
            </a:r>
            <a:r>
              <a:rPr lang="es-ES" sz="2800" b="1" dirty="0" smtClean="0">
                <a:solidFill>
                  <a:srgbClr val="000000"/>
                </a:solidFill>
              </a:rPr>
              <a:t>Educación para el Desarrollo en Infantil y Primaria</a:t>
            </a:r>
          </a:p>
          <a:p>
            <a:endParaRPr lang="es-ES" b="1" dirty="0">
              <a:solidFill>
                <a:srgbClr val="000000"/>
              </a:solidFill>
            </a:endParaRPr>
          </a:p>
          <a:p>
            <a:r>
              <a:rPr lang="es-ES" dirty="0">
                <a:solidFill>
                  <a:srgbClr val="000000"/>
                </a:solidFill>
              </a:rPr>
              <a:t>a. La mejora de las competencias lingüísticas en Lengua inglesa: expresión y</a:t>
            </a:r>
          </a:p>
          <a:p>
            <a:r>
              <a:rPr lang="es-ES" dirty="0">
                <a:solidFill>
                  <a:srgbClr val="000000"/>
                </a:solidFill>
              </a:rPr>
              <a:t>comprensión escrita y oral en el alumnado de los centros. </a:t>
            </a:r>
            <a:endParaRPr lang="es-ES" dirty="0" smtClean="0">
              <a:solidFill>
                <a:srgbClr val="000000"/>
              </a:solidFill>
            </a:endParaRPr>
          </a:p>
          <a:p>
            <a:endParaRPr lang="es-ES" dirty="0">
              <a:solidFill>
                <a:srgbClr val="000000"/>
              </a:solidFill>
            </a:endParaRPr>
          </a:p>
          <a:p>
            <a:r>
              <a:rPr lang="es-ES" dirty="0">
                <a:solidFill>
                  <a:srgbClr val="000000"/>
                </a:solidFill>
              </a:rPr>
              <a:t>b. El desarrollo y consecución de las destrezas básicas para el trabajo con operaciones lógico-matemáticas básicas. </a:t>
            </a:r>
            <a:r>
              <a:rPr lang="es-ES" dirty="0" smtClean="0">
                <a:solidFill>
                  <a:srgbClr val="000000"/>
                </a:solidFill>
              </a:rPr>
              <a:t> </a:t>
            </a:r>
            <a:endParaRPr lang="es-ES" dirty="0">
              <a:solidFill>
                <a:srgbClr val="000000"/>
              </a:solidFill>
            </a:endParaRPr>
          </a:p>
          <a:p>
            <a:endParaRPr lang="es-ES" dirty="0">
              <a:solidFill>
                <a:srgbClr val="000000"/>
              </a:solidFill>
            </a:endParaRPr>
          </a:p>
          <a:p>
            <a:r>
              <a:rPr lang="es-ES" dirty="0">
                <a:solidFill>
                  <a:srgbClr val="000000"/>
                </a:solidFill>
              </a:rPr>
              <a:t>c. La rehabilitación, dotación, equipamiento y mantenimiento de la escuela</a:t>
            </a:r>
          </a:p>
          <a:p>
            <a:r>
              <a:rPr lang="es-ES" dirty="0">
                <a:solidFill>
                  <a:srgbClr val="000000"/>
                </a:solidFill>
              </a:rPr>
              <a:t>dependiente de la </a:t>
            </a:r>
            <a:r>
              <a:rPr lang="es-ES" dirty="0" err="1">
                <a:solidFill>
                  <a:srgbClr val="000000"/>
                </a:solidFill>
              </a:rPr>
              <a:t>ONGd</a:t>
            </a:r>
            <a:r>
              <a:rPr lang="es-ES" dirty="0">
                <a:solidFill>
                  <a:srgbClr val="000000"/>
                </a:solidFill>
              </a:rPr>
              <a:t> “</a:t>
            </a:r>
            <a:r>
              <a:rPr lang="es-ES" dirty="0" err="1">
                <a:solidFill>
                  <a:srgbClr val="000000"/>
                </a:solidFill>
              </a:rPr>
              <a:t>Bambenninye</a:t>
            </a:r>
            <a:r>
              <a:rPr lang="es-ES" dirty="0">
                <a:solidFill>
                  <a:srgbClr val="000000"/>
                </a:solidFill>
              </a:rPr>
              <a:t> </a:t>
            </a:r>
            <a:r>
              <a:rPr lang="es-ES" dirty="0" err="1">
                <a:solidFill>
                  <a:srgbClr val="000000"/>
                </a:solidFill>
              </a:rPr>
              <a:t>Community</a:t>
            </a:r>
            <a:r>
              <a:rPr lang="es-ES" dirty="0">
                <a:solidFill>
                  <a:srgbClr val="000000"/>
                </a:solidFill>
              </a:rPr>
              <a:t> Basic </a:t>
            </a:r>
            <a:r>
              <a:rPr lang="es-ES" dirty="0" err="1">
                <a:solidFill>
                  <a:srgbClr val="000000"/>
                </a:solidFill>
              </a:rPr>
              <a:t>School</a:t>
            </a:r>
            <a:r>
              <a:rPr lang="es-ES" dirty="0">
                <a:solidFill>
                  <a:srgbClr val="000000"/>
                </a:solidFill>
              </a:rPr>
              <a:t>”. </a:t>
            </a:r>
            <a:r>
              <a:rPr lang="es-ES" dirty="0" smtClean="0">
                <a:solidFill>
                  <a:srgbClr val="000000"/>
                </a:solidFill>
              </a:rPr>
              <a:t> </a:t>
            </a:r>
            <a:endParaRPr lang="es-ES" dirty="0">
              <a:solidFill>
                <a:srgbClr val="000000"/>
              </a:solidFill>
            </a:endParaRPr>
          </a:p>
          <a:p>
            <a:endParaRPr lang="es-ES" dirty="0">
              <a:solidFill>
                <a:srgbClr val="000000"/>
              </a:solidFill>
            </a:endParaRPr>
          </a:p>
          <a:p>
            <a:r>
              <a:rPr lang="es-ES" dirty="0">
                <a:solidFill>
                  <a:srgbClr val="000000"/>
                </a:solidFill>
              </a:rPr>
              <a:t>d. Contribución por medio de nuestros y nuestras voluntarias a paliar la escasez de docentes que existe en la escuela.</a:t>
            </a:r>
          </a:p>
        </p:txBody>
      </p:sp>
    </p:spTree>
    <p:extLst>
      <p:ext uri="{BB962C8B-B14F-4D97-AF65-F5344CB8AC3E}">
        <p14:creationId xmlns:p14="http://schemas.microsoft.com/office/powerpoint/2010/main" val="2834279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404664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000000"/>
                </a:solidFill>
              </a:rPr>
              <a:t>2.- Educación para la </a:t>
            </a:r>
            <a:r>
              <a:rPr lang="es-ES" sz="2400" b="1" dirty="0">
                <a:solidFill>
                  <a:srgbClr val="000000"/>
                </a:solidFill>
                <a:latin typeface="Trebuchet MS" panose="020B0603020202020204" pitchFamily="34" charset="0"/>
              </a:rPr>
              <a:t>igualdad</a:t>
            </a:r>
            <a:r>
              <a:rPr lang="es-ES" sz="2400" b="1" dirty="0">
                <a:solidFill>
                  <a:srgbClr val="000000"/>
                </a:solidFill>
              </a:rPr>
              <a:t> de Género</a:t>
            </a:r>
            <a:endParaRPr lang="es-ES" sz="2400" dirty="0">
              <a:solidFill>
                <a:srgbClr val="00000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95536" y="980728"/>
            <a:ext cx="8136904" cy="2532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s-ES" dirty="0">
                <a:latin typeface="Trebuchet MS" panose="020B0603020202020204" pitchFamily="34" charset="0"/>
              </a:rPr>
              <a:t>Por medio de nuestros y nuestras voluntarias y cooperantes que se trasladan a Ghana, favoreciendo el intercambio cultural con la comunidad local y la concienciación del conflicto por la diferencia de sexo.</a:t>
            </a:r>
          </a:p>
          <a:p>
            <a:pPr marL="285750" indent="-28575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s-ES" dirty="0">
                <a:latin typeface="Trebuchet MS" panose="020B0603020202020204" pitchFamily="34" charset="0"/>
              </a:rPr>
              <a:t>Mediante el trabajo sistemático en la escuela, intentando posibilitar un intercambio de roles y la interiorización de la injusticia social por esta diferenciación de sexo.</a:t>
            </a:r>
          </a:p>
        </p:txBody>
      </p:sp>
      <p:pic>
        <p:nvPicPr>
          <p:cNvPr id="4" name="Picture 2" descr="D:\usuarios\usuario\Downloads\IMG_1379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17032"/>
            <a:ext cx="3996443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2" descr="D:\usuarios\usuario\Downloads\IMG_1838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45024"/>
            <a:ext cx="3999138" cy="26660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92670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99592" y="1484784"/>
            <a:ext cx="7848872" cy="2741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s-ES" sz="2000" dirty="0">
                <a:solidFill>
                  <a:srgbClr val="000000"/>
                </a:solidFill>
              </a:rPr>
              <a:t>Incluimos en nuestra acción educativa al alumnado con necesidades específicas de </a:t>
            </a:r>
            <a:r>
              <a:rPr lang="es-ES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apoyo</a:t>
            </a:r>
            <a:r>
              <a:rPr lang="es-ES" sz="2000" dirty="0">
                <a:solidFill>
                  <a:srgbClr val="000000"/>
                </a:solidFill>
              </a:rPr>
              <a:t> educativo, especialmente el alumnado con necesidades educativas </a:t>
            </a:r>
            <a:r>
              <a:rPr lang="es-ES" sz="2000" dirty="0" smtClean="0">
                <a:solidFill>
                  <a:srgbClr val="000000"/>
                </a:solidFill>
              </a:rPr>
              <a:t>especiales.</a:t>
            </a:r>
            <a:endParaRPr lang="es-ES" sz="20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endParaRPr lang="es-ES" sz="20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s-ES" sz="2000" dirty="0" smtClean="0">
                <a:solidFill>
                  <a:srgbClr val="000000"/>
                </a:solidFill>
              </a:rPr>
              <a:t>Toma de </a:t>
            </a:r>
            <a:r>
              <a:rPr lang="es-ES" sz="2000" dirty="0">
                <a:solidFill>
                  <a:srgbClr val="000000"/>
                </a:solidFill>
              </a:rPr>
              <a:t>conciencia de esta problemática y </a:t>
            </a:r>
            <a:r>
              <a:rPr lang="es-ES" sz="2000" dirty="0" smtClean="0">
                <a:solidFill>
                  <a:srgbClr val="000000"/>
                </a:solidFill>
              </a:rPr>
              <a:t>responsabilidad </a:t>
            </a:r>
            <a:r>
              <a:rPr lang="es-ES" sz="2000" dirty="0">
                <a:solidFill>
                  <a:srgbClr val="000000"/>
                </a:solidFill>
              </a:rPr>
              <a:t>de toda la comunidad para atender y desechar todo acto de discriminación hacia los colectivos más desfavorecidos.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623288" y="620688"/>
            <a:ext cx="34836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>
                <a:solidFill>
                  <a:srgbClr val="000000"/>
                </a:solidFill>
                <a:latin typeface="Trebuchet MS" panose="020B0603020202020204" pitchFamily="34" charset="0"/>
              </a:rPr>
              <a:t>3.- Educación Inclusiva</a:t>
            </a:r>
            <a:endParaRPr lang="es-ES" sz="24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679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59" y="389855"/>
            <a:ext cx="34017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>
                <a:solidFill>
                  <a:srgbClr val="000000"/>
                </a:solidFill>
                <a:latin typeface="Trebuchet MS" panose="020B0603020202020204" pitchFamily="34" charset="0"/>
              </a:rPr>
              <a:t>4.- Ayuda Humanitaria</a:t>
            </a:r>
            <a:endParaRPr lang="es-ES" sz="24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95536" y="1082353"/>
            <a:ext cx="8435880" cy="5101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latin typeface="Trebuchet MS" panose="020B0603020202020204" pitchFamily="34" charset="0"/>
              </a:rPr>
              <a:t>Posibilitar el acceso de la población escolar también a ropa, medicinas, alimentos de primera necesidad, calzado y juguetes diversos, que mejoren su “infancia”.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dirty="0">
              <a:latin typeface="Trebuchet MS" panose="020B0603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latin typeface="Trebuchet MS" panose="020B0603020202020204" pitchFamily="34" charset="0"/>
              </a:rPr>
              <a:t>Por medio de las fiestas solidarias, de las cuotas de nuestros socios y de donaciones particulares, hemos conseguido algunos fondos para dotar de más recursos materiales a las escuelas y a la comunidad educativa, pero especialmente a los niños y niñas.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sz="2000" dirty="0">
              <a:latin typeface="Trebuchet MS" panose="020B0603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latin typeface="Trebuchet MS" panose="020B0603020202020204" pitchFamily="34" charset="0"/>
              </a:rPr>
              <a:t>También </a:t>
            </a:r>
            <a:r>
              <a:rPr lang="es-ES" dirty="0" smtClean="0">
                <a:latin typeface="Trebuchet MS" panose="020B0603020202020204" pitchFamily="34" charset="0"/>
              </a:rPr>
              <a:t>contribuyen </a:t>
            </a:r>
            <a:r>
              <a:rPr lang="es-ES" dirty="0">
                <a:latin typeface="Trebuchet MS" panose="020B0603020202020204" pitchFamily="34" charset="0"/>
              </a:rPr>
              <a:t>los voluntarios que se desplazan a la zona que, con su presupuesto personal, se involucran en este tipo de acción para mejorar las condiciones de la comunidad.</a:t>
            </a:r>
          </a:p>
        </p:txBody>
      </p:sp>
    </p:spTree>
    <p:extLst>
      <p:ext uri="{BB962C8B-B14F-4D97-AF65-F5344CB8AC3E}">
        <p14:creationId xmlns:p14="http://schemas.microsoft.com/office/powerpoint/2010/main" val="1708984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700</Words>
  <Application>Microsoft Macintosh PowerPoint</Application>
  <PresentationFormat>Presentación en pantalla (4:3)</PresentationFormat>
  <Paragraphs>78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El proyecto de Cooperación educativa en Ghana de ADEPU      </vt:lpstr>
      <vt:lpstr>CONTEXTO</vt:lpstr>
      <vt:lpstr>Contexto</vt:lpstr>
      <vt:lpstr>OBJETIVOS</vt:lpstr>
      <vt:lpstr>Objetivos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Voluntariado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Salud, Visados, Seguridad y Transporte en el África Negra</dc:title>
  <dc:creator>jose</dc:creator>
  <cp:lastModifiedBy>Jose Luis  Parejo</cp:lastModifiedBy>
  <cp:revision>31</cp:revision>
  <cp:lastPrinted>2014-11-20T18:05:54Z</cp:lastPrinted>
  <dcterms:created xsi:type="dcterms:W3CDTF">2013-11-19T17:56:23Z</dcterms:created>
  <dcterms:modified xsi:type="dcterms:W3CDTF">2014-12-05T18:30:20Z</dcterms:modified>
</cp:coreProperties>
</file>