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76" r:id="rId3"/>
    <p:sldId id="266" r:id="rId4"/>
    <p:sldId id="257" r:id="rId5"/>
    <p:sldId id="274" r:id="rId6"/>
    <p:sldId id="277" r:id="rId7"/>
    <p:sldId id="264" r:id="rId8"/>
    <p:sldId id="258" r:id="rId9"/>
    <p:sldId id="265" r:id="rId10"/>
    <p:sldId id="275" r:id="rId11"/>
    <p:sldId id="278" r:id="rId12"/>
    <p:sldId id="261" r:id="rId13"/>
    <p:sldId id="279" r:id="rId14"/>
    <p:sldId id="262" r:id="rId15"/>
    <p:sldId id="260" r:id="rId16"/>
    <p:sldId id="269" r:id="rId17"/>
    <p:sldId id="268" r:id="rId18"/>
    <p:sldId id="280" r:id="rId19"/>
    <p:sldId id="270" r:id="rId20"/>
    <p:sldId id="281" r:id="rId21"/>
    <p:sldId id="272" r:id="rId22"/>
    <p:sldId id="282" r:id="rId23"/>
    <p:sldId id="273" r:id="rId24"/>
    <p:sldId id="283" r:id="rId25"/>
    <p:sldId id="271" r:id="rId26"/>
    <p:sldId id="259" r:id="rId27"/>
  </p:sldIdLst>
  <p:sldSz cx="9144000" cy="6858000" type="screen4x3"/>
  <p:notesSz cx="6858000" cy="9144000"/>
  <p:defaultText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3963" autoAdjust="0"/>
    <p:restoredTop sz="93804" autoAdjust="0"/>
  </p:normalViewPr>
  <p:slideViewPr>
    <p:cSldViewPr>
      <p:cViewPr varScale="1">
        <p:scale>
          <a:sx n="58" d="100"/>
          <a:sy n="58" d="100"/>
        </p:scale>
        <p:origin x="-2072" y="-104"/>
      </p:cViewPr>
      <p:guideLst>
        <p:guide orient="horz" pos="2160"/>
        <p:guide pos="288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printerSettings" Target="printerSettings/printerSettings1.bin"/><Relationship Id="rId29" Type="http://schemas.openxmlformats.org/officeDocument/2006/relationships/presProps" Target="presProps.xml"/><Relationship Id="rId30" Type="http://schemas.openxmlformats.org/officeDocument/2006/relationships/viewProps" Target="viewProps.xml"/><Relationship Id="rId31" Type="http://schemas.openxmlformats.org/officeDocument/2006/relationships/theme" Target="theme/theme1.xml"/><Relationship Id="rId32" Type="http://schemas.openxmlformats.org/officeDocument/2006/relationships/tableStyles" Target="tableStyles.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de título">
    <p:spTree>
      <p:nvGrpSpPr>
        <p:cNvPr id="1" name=""/>
        <p:cNvGrpSpPr/>
        <p:nvPr/>
      </p:nvGrpSpPr>
      <p:grpSpPr>
        <a:xfrm>
          <a:off x="0" y="0"/>
          <a:ext cx="0" cy="0"/>
          <a:chOff x="0" y="0"/>
          <a:chExt cx="0" cy="0"/>
        </a:xfrm>
      </p:grpSpPr>
      <p:sp>
        <p:nvSpPr>
          <p:cNvPr id="2" name="1 Título"/>
          <p:cNvSpPr>
            <a:spLocks noGrp="1"/>
          </p:cNvSpPr>
          <p:nvPr>
            <p:ph type="ctrTitle"/>
          </p:nvPr>
        </p:nvSpPr>
        <p:spPr>
          <a:xfrm>
            <a:off x="685800" y="2130425"/>
            <a:ext cx="7772400" cy="1470025"/>
          </a:xfrm>
        </p:spPr>
        <p:txBody>
          <a:bodyPr/>
          <a:lstStyle/>
          <a:p>
            <a:r>
              <a:rPr lang="es-ES" smtClean="0"/>
              <a:t>Haga clic para modificar el estilo de título del patrón</a:t>
            </a:r>
            <a:endParaRPr lang="es-ES"/>
          </a:p>
        </p:txBody>
      </p:sp>
      <p:sp>
        <p:nvSpPr>
          <p:cNvPr id="3" name="2 Subtítulo"/>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s-ES" smtClean="0"/>
              <a:t>Haga clic para modificar el estilo de subtítulo del patrón</a:t>
            </a:r>
            <a:endParaRPr lang="es-ES"/>
          </a:p>
        </p:txBody>
      </p:sp>
      <p:sp>
        <p:nvSpPr>
          <p:cNvPr id="4" name="3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350043924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ítulo y texto vertical">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30846083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Título vertical y texto">
    <p:spTree>
      <p:nvGrpSpPr>
        <p:cNvPr id="1" name=""/>
        <p:cNvGrpSpPr/>
        <p:nvPr/>
      </p:nvGrpSpPr>
      <p:grpSpPr>
        <a:xfrm>
          <a:off x="0" y="0"/>
          <a:ext cx="0" cy="0"/>
          <a:chOff x="0" y="0"/>
          <a:chExt cx="0" cy="0"/>
        </a:xfrm>
      </p:grpSpPr>
      <p:sp>
        <p:nvSpPr>
          <p:cNvPr id="2" name="1 Título vertical"/>
          <p:cNvSpPr>
            <a:spLocks noGrp="1"/>
          </p:cNvSpPr>
          <p:nvPr>
            <p:ph type="title" orient="vert"/>
          </p:nvPr>
        </p:nvSpPr>
        <p:spPr>
          <a:xfrm>
            <a:off x="6629400" y="274638"/>
            <a:ext cx="2057400" cy="5851525"/>
          </a:xfrm>
        </p:spPr>
        <p:txBody>
          <a:bodyPr vert="eaVert"/>
          <a:lstStyle/>
          <a:p>
            <a:r>
              <a:rPr lang="es-ES" smtClean="0"/>
              <a:t>Haga clic para modificar el estilo de título del patrón</a:t>
            </a:r>
            <a:endParaRPr lang="es-ES"/>
          </a:p>
        </p:txBody>
      </p:sp>
      <p:sp>
        <p:nvSpPr>
          <p:cNvPr id="3" name="2 Marcador de texto vertical"/>
          <p:cNvSpPr>
            <a:spLocks noGrp="1"/>
          </p:cNvSpPr>
          <p:nvPr>
            <p:ph type="body" orient="vert" idx="1"/>
          </p:nvPr>
        </p:nvSpPr>
        <p:spPr>
          <a:xfrm>
            <a:off x="457200" y="274638"/>
            <a:ext cx="6019800" cy="5851525"/>
          </a:xfrm>
        </p:spPr>
        <p:txBody>
          <a:bodyPr vert="eaVert"/>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290174386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ítulo y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idx="1"/>
          </p:nvPr>
        </p:nvSpPr>
        <p:spPr/>
        <p:txBody>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208427364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Encabezado de sección">
    <p:spTree>
      <p:nvGrpSpPr>
        <p:cNvPr id="1" name=""/>
        <p:cNvGrpSpPr/>
        <p:nvPr/>
      </p:nvGrpSpPr>
      <p:grpSpPr>
        <a:xfrm>
          <a:off x="0" y="0"/>
          <a:ext cx="0" cy="0"/>
          <a:chOff x="0" y="0"/>
          <a:chExt cx="0" cy="0"/>
        </a:xfrm>
      </p:grpSpPr>
      <p:sp>
        <p:nvSpPr>
          <p:cNvPr id="2" name="1 Título"/>
          <p:cNvSpPr>
            <a:spLocks noGrp="1"/>
          </p:cNvSpPr>
          <p:nvPr>
            <p:ph type="title"/>
          </p:nvPr>
        </p:nvSpPr>
        <p:spPr>
          <a:xfrm>
            <a:off x="722313" y="4406900"/>
            <a:ext cx="7772400" cy="1362075"/>
          </a:xfrm>
        </p:spPr>
        <p:txBody>
          <a:bodyPr anchor="t"/>
          <a:lstStyle>
            <a:lvl1pPr algn="l">
              <a:defRPr sz="4000" b="1" cap="all"/>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s-ES" smtClean="0"/>
              <a:t>Haga clic para modificar el estilo de texto del patrón</a:t>
            </a:r>
          </a:p>
        </p:txBody>
      </p:sp>
      <p:sp>
        <p:nvSpPr>
          <p:cNvPr id="4" name="3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11"/>
          </p:nvPr>
        </p:nvSpPr>
        <p:spPr/>
        <p:txBody>
          <a:bodyPr/>
          <a:lstStyle/>
          <a:p>
            <a:endParaRPr lang="es-ES"/>
          </a:p>
        </p:txBody>
      </p:sp>
      <p:sp>
        <p:nvSpPr>
          <p:cNvPr id="6" name="5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96493277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os objetos">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contenido"/>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contenido"/>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151716884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ción">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lvl1pPr>
              <a:defRPr/>
            </a:lvl1p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4" name="3 Marcador de contenido"/>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5" name="4 Marcador de texto"/>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s-ES" smtClean="0"/>
              <a:t>Haga clic para modificar el estilo de texto del patrón</a:t>
            </a:r>
          </a:p>
        </p:txBody>
      </p:sp>
      <p:sp>
        <p:nvSpPr>
          <p:cNvPr id="6" name="5 Marcador de contenido"/>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7" name="6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8" name="7 Marcador de pie de página"/>
          <p:cNvSpPr>
            <a:spLocks noGrp="1"/>
          </p:cNvSpPr>
          <p:nvPr>
            <p:ph type="ftr" sz="quarter" idx="11"/>
          </p:nvPr>
        </p:nvSpPr>
        <p:spPr/>
        <p:txBody>
          <a:bodyPr/>
          <a:lstStyle/>
          <a:p>
            <a:endParaRPr lang="es-ES"/>
          </a:p>
        </p:txBody>
      </p:sp>
      <p:sp>
        <p:nvSpPr>
          <p:cNvPr id="9" name="8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1469967716"/>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ólo el título">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smtClean="0"/>
              <a:t>Haga clic para modificar el estilo de título del patrón</a:t>
            </a:r>
            <a:endParaRPr lang="es-ES"/>
          </a:p>
        </p:txBody>
      </p:sp>
      <p:sp>
        <p:nvSpPr>
          <p:cNvPr id="3" name="2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4" name="3 Marcador de pie de página"/>
          <p:cNvSpPr>
            <a:spLocks noGrp="1"/>
          </p:cNvSpPr>
          <p:nvPr>
            <p:ph type="ftr" sz="quarter" idx="11"/>
          </p:nvPr>
        </p:nvSpPr>
        <p:spPr/>
        <p:txBody>
          <a:bodyPr/>
          <a:lstStyle/>
          <a:p>
            <a:endParaRPr lang="es-ES"/>
          </a:p>
        </p:txBody>
      </p:sp>
      <p:sp>
        <p:nvSpPr>
          <p:cNvPr id="5" name="4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171076860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En blanco">
    <p:spTree>
      <p:nvGrpSpPr>
        <p:cNvPr id="1" name=""/>
        <p:cNvGrpSpPr/>
        <p:nvPr/>
      </p:nvGrpSpPr>
      <p:grpSpPr>
        <a:xfrm>
          <a:off x="0" y="0"/>
          <a:ext cx="0" cy="0"/>
          <a:chOff x="0" y="0"/>
          <a:chExt cx="0" cy="0"/>
        </a:xfrm>
      </p:grpSpPr>
      <p:sp>
        <p:nvSpPr>
          <p:cNvPr id="2" name="1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3" name="2 Marcador de pie de página"/>
          <p:cNvSpPr>
            <a:spLocks noGrp="1"/>
          </p:cNvSpPr>
          <p:nvPr>
            <p:ph type="ftr" sz="quarter" idx="11"/>
          </p:nvPr>
        </p:nvSpPr>
        <p:spPr/>
        <p:txBody>
          <a:bodyPr/>
          <a:lstStyle/>
          <a:p>
            <a:endParaRPr lang="es-ES"/>
          </a:p>
        </p:txBody>
      </p:sp>
      <p:sp>
        <p:nvSpPr>
          <p:cNvPr id="4" name="3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334192049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ido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457200" y="273050"/>
            <a:ext cx="3008313" cy="1162050"/>
          </a:xfrm>
        </p:spPr>
        <p:txBody>
          <a:bodyPr anchor="b"/>
          <a:lstStyle>
            <a:lvl1pPr algn="l">
              <a:defRPr sz="2000" b="1"/>
            </a:lvl1pPr>
          </a:lstStyle>
          <a:p>
            <a:r>
              <a:rPr lang="es-ES" smtClean="0"/>
              <a:t>Haga clic para modificar el estilo de título del patrón</a:t>
            </a:r>
            <a:endParaRPr lang="es-ES"/>
          </a:p>
        </p:txBody>
      </p:sp>
      <p:sp>
        <p:nvSpPr>
          <p:cNvPr id="3" name="2 Marcador de contenido"/>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texto"/>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343228777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n con título">
    <p:spTree>
      <p:nvGrpSpPr>
        <p:cNvPr id="1" name=""/>
        <p:cNvGrpSpPr/>
        <p:nvPr/>
      </p:nvGrpSpPr>
      <p:grpSpPr>
        <a:xfrm>
          <a:off x="0" y="0"/>
          <a:ext cx="0" cy="0"/>
          <a:chOff x="0" y="0"/>
          <a:chExt cx="0" cy="0"/>
        </a:xfrm>
      </p:grpSpPr>
      <p:sp>
        <p:nvSpPr>
          <p:cNvPr id="2" name="1 Título"/>
          <p:cNvSpPr>
            <a:spLocks noGrp="1"/>
          </p:cNvSpPr>
          <p:nvPr>
            <p:ph type="title"/>
          </p:nvPr>
        </p:nvSpPr>
        <p:spPr>
          <a:xfrm>
            <a:off x="1792288" y="4800600"/>
            <a:ext cx="5486400" cy="566738"/>
          </a:xfrm>
        </p:spPr>
        <p:txBody>
          <a:bodyPr anchor="b"/>
          <a:lstStyle>
            <a:lvl1pPr algn="l">
              <a:defRPr sz="2000" b="1"/>
            </a:lvl1pPr>
          </a:lstStyle>
          <a:p>
            <a:r>
              <a:rPr lang="es-ES" smtClean="0"/>
              <a:t>Haga clic para modificar el estilo de título del patrón</a:t>
            </a:r>
            <a:endParaRPr lang="es-ES"/>
          </a:p>
        </p:txBody>
      </p:sp>
      <p:sp>
        <p:nvSpPr>
          <p:cNvPr id="3" name="2 Marcador de posición de imagen"/>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s-ES"/>
          </a:p>
        </p:txBody>
      </p:sp>
      <p:sp>
        <p:nvSpPr>
          <p:cNvPr id="4" name="3 Marcador de texto"/>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s-ES" smtClean="0"/>
              <a:t>Haga clic para modificar el estilo de texto del patrón</a:t>
            </a:r>
          </a:p>
        </p:txBody>
      </p:sp>
      <p:sp>
        <p:nvSpPr>
          <p:cNvPr id="5" name="4 Marcador de fecha"/>
          <p:cNvSpPr>
            <a:spLocks noGrp="1"/>
          </p:cNvSpPr>
          <p:nvPr>
            <p:ph type="dt" sz="half" idx="10"/>
          </p:nvPr>
        </p:nvSpPr>
        <p:spPr/>
        <p:txBody>
          <a:bodyPr/>
          <a:lstStyle/>
          <a:p>
            <a:fld id="{B12FD06C-1311-48F3-848A-AB92A317C2AE}" type="datetimeFigureOut">
              <a:rPr lang="es-ES" smtClean="0"/>
              <a:pPr/>
              <a:t>05/12/14</a:t>
            </a:fld>
            <a:endParaRPr lang="es-ES"/>
          </a:p>
        </p:txBody>
      </p:sp>
      <p:sp>
        <p:nvSpPr>
          <p:cNvPr id="6" name="5 Marcador de pie de página"/>
          <p:cNvSpPr>
            <a:spLocks noGrp="1"/>
          </p:cNvSpPr>
          <p:nvPr>
            <p:ph type="ftr" sz="quarter" idx="11"/>
          </p:nvPr>
        </p:nvSpPr>
        <p:spPr/>
        <p:txBody>
          <a:bodyPr/>
          <a:lstStyle/>
          <a:p>
            <a:endParaRPr lang="es-ES"/>
          </a:p>
        </p:txBody>
      </p:sp>
      <p:sp>
        <p:nvSpPr>
          <p:cNvPr id="7" name="6 Marcador de número de diapositiva"/>
          <p:cNvSpPr>
            <a:spLocks noGrp="1"/>
          </p:cNvSpPr>
          <p:nvPr>
            <p:ph type="sldNum" sz="quarter" idx="12"/>
          </p:nvPr>
        </p:nvSpPr>
        <p:spPr/>
        <p:txBody>
          <a:bodyPr/>
          <a:lstStyle/>
          <a:p>
            <a:fld id="{C2341E66-52E7-47E1-BE5A-25AB7C626C85}" type="slidenum">
              <a:rPr lang="es-ES" smtClean="0"/>
              <a:pPr/>
              <a:t>‹Nr.›</a:t>
            </a:fld>
            <a:endParaRPr lang="es-ES"/>
          </a:p>
        </p:txBody>
      </p:sp>
    </p:spTree>
    <p:extLst>
      <p:ext uri="{BB962C8B-B14F-4D97-AF65-F5344CB8AC3E}">
        <p14:creationId xmlns:p14="http://schemas.microsoft.com/office/powerpoint/2010/main" val="297024663"/>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1 Marcador de título"/>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s-ES" smtClean="0"/>
              <a:t>Haga clic para modificar el estilo de título del patrón</a:t>
            </a:r>
            <a:endParaRPr lang="es-ES"/>
          </a:p>
        </p:txBody>
      </p:sp>
      <p:sp>
        <p:nvSpPr>
          <p:cNvPr id="3" name="2 Marcador de texto"/>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s-ES" smtClean="0"/>
              <a:t>Haga clic para modificar el estilo de texto del patrón</a:t>
            </a:r>
          </a:p>
          <a:p>
            <a:pPr lvl="1"/>
            <a:r>
              <a:rPr lang="es-ES" smtClean="0"/>
              <a:t>Segundo nivel</a:t>
            </a:r>
          </a:p>
          <a:p>
            <a:pPr lvl="2"/>
            <a:r>
              <a:rPr lang="es-ES" smtClean="0"/>
              <a:t>Tercer nivel</a:t>
            </a:r>
          </a:p>
          <a:p>
            <a:pPr lvl="3"/>
            <a:r>
              <a:rPr lang="es-ES" smtClean="0"/>
              <a:t>Cuarto nivel</a:t>
            </a:r>
          </a:p>
          <a:p>
            <a:pPr lvl="4"/>
            <a:r>
              <a:rPr lang="es-ES" smtClean="0"/>
              <a:t>Quinto nivel</a:t>
            </a:r>
            <a:endParaRPr lang="es-ES"/>
          </a:p>
        </p:txBody>
      </p:sp>
      <p:sp>
        <p:nvSpPr>
          <p:cNvPr id="4" name="3 Marcador de fecha"/>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12FD06C-1311-48F3-848A-AB92A317C2AE}" type="datetimeFigureOut">
              <a:rPr lang="es-ES" smtClean="0"/>
              <a:pPr/>
              <a:t>05/12/14</a:t>
            </a:fld>
            <a:endParaRPr lang="es-ES"/>
          </a:p>
        </p:txBody>
      </p:sp>
      <p:sp>
        <p:nvSpPr>
          <p:cNvPr id="5" name="4 Marcador de pie de página"/>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s-ES"/>
          </a:p>
        </p:txBody>
      </p:sp>
      <p:sp>
        <p:nvSpPr>
          <p:cNvPr id="6" name="5 Marcador de número de diapositiva"/>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2341E66-52E7-47E1-BE5A-25AB7C626C85}" type="slidenum">
              <a:rPr lang="es-ES" smtClean="0"/>
              <a:pPr/>
              <a:t>‹Nr.›</a:t>
            </a:fld>
            <a:endParaRPr lang="es-ES"/>
          </a:p>
        </p:txBody>
      </p:sp>
    </p:spTree>
    <p:extLst>
      <p:ext uri="{BB962C8B-B14F-4D97-AF65-F5344CB8AC3E}">
        <p14:creationId xmlns:p14="http://schemas.microsoft.com/office/powerpoint/2010/main" val="280783002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s-E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1.pn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jpeg"/></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jpeg"/></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8.jpeg"/></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9.jpeg"/></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jpeg"/></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jpeg"/></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jpe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image" Target="../media/image2.jpe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jpe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jpeg"/></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p:txBody>
          <a:bodyPr>
            <a:normAutofit fontScale="90000"/>
          </a:bodyPr>
          <a:lstStyle/>
          <a:p>
            <a:pPr algn="l"/>
            <a:r>
              <a:rPr lang="es-ES" sz="8000" b="1" dirty="0" smtClean="0"/>
              <a:t>La mujer en África</a:t>
            </a:r>
            <a:endParaRPr lang="es-ES" sz="8000" b="1" dirty="0"/>
          </a:p>
        </p:txBody>
      </p:sp>
      <p:sp>
        <p:nvSpPr>
          <p:cNvPr id="3" name="2 Subtítulo"/>
          <p:cNvSpPr>
            <a:spLocks noGrp="1"/>
          </p:cNvSpPr>
          <p:nvPr>
            <p:ph type="subTitle" idx="1"/>
          </p:nvPr>
        </p:nvSpPr>
        <p:spPr/>
        <p:txBody>
          <a:bodyPr>
            <a:normAutofit fontScale="92500" lnSpcReduction="20000"/>
          </a:bodyPr>
          <a:lstStyle/>
          <a:p>
            <a:pPr algn="l"/>
            <a:r>
              <a:rPr lang="es-ES" sz="3300" b="1" dirty="0" smtClean="0"/>
              <a:t>Sofía Díaz de Greñu Domingo</a:t>
            </a:r>
          </a:p>
          <a:p>
            <a:pPr algn="l"/>
            <a:r>
              <a:rPr lang="es-ES" b="1" dirty="0" smtClean="0"/>
              <a:t>Curso de cooperación educativa en África (2ª edición)</a:t>
            </a:r>
          </a:p>
          <a:p>
            <a:pPr algn="l"/>
            <a:r>
              <a:rPr lang="es-ES" b="1" dirty="0" smtClean="0"/>
              <a:t>Noviembre de 2014</a:t>
            </a:r>
            <a:endParaRPr lang="es-ES" b="1" dirty="0"/>
          </a:p>
        </p:txBody>
      </p:sp>
      <p:pic>
        <p:nvPicPr>
          <p:cNvPr id="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728578" y="120768"/>
            <a:ext cx="2600325" cy="12763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2030612556"/>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467544" y="1268761"/>
            <a:ext cx="3600400" cy="4464496"/>
          </a:xfrm>
        </p:spPr>
        <p:txBody>
          <a:bodyPr>
            <a:normAutofit fontScale="77500" lnSpcReduction="20000"/>
          </a:bodyPr>
          <a:lstStyle/>
          <a:p>
            <a:pPr marL="0" indent="0" algn="ctr">
              <a:buNone/>
            </a:pPr>
            <a:r>
              <a:rPr lang="es-ES" sz="4800" b="1" dirty="0" smtClean="0"/>
              <a:t>Neoliberalismo: la educación de las mujeres como motor del desarrollo</a:t>
            </a:r>
          </a:p>
          <a:p>
            <a:pPr marL="0" indent="0" algn="ctr">
              <a:buNone/>
            </a:pPr>
            <a:r>
              <a:rPr lang="es-ES" sz="4800" b="1" dirty="0" smtClean="0"/>
              <a:t>(datos del Banco Mundial y del Fondo Monetario Internacional)</a:t>
            </a:r>
            <a:endParaRPr lang="es-ES" sz="4800" b="1" dirty="0"/>
          </a:p>
        </p:txBody>
      </p:sp>
      <p:pic>
        <p:nvPicPr>
          <p:cNvPr id="4" name="Picture 2" descr="d:\Documents and Settings\Usuario\Mis documentos\Mis escaneos\2013-11 (nov)\escanear0009.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932040" y="1196752"/>
            <a:ext cx="3013581"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548522461"/>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4400" dirty="0" smtClean="0"/>
              <a:t>¿Cuáles son las principales formas de violencia contra la mujer?</a:t>
            </a:r>
            <a:endParaRPr lang="es-ES" sz="4400" dirty="0"/>
          </a:p>
        </p:txBody>
      </p:sp>
    </p:spTree>
    <p:extLst>
      <p:ext uri="{BB962C8B-B14F-4D97-AF65-F5344CB8AC3E}">
        <p14:creationId xmlns:p14="http://schemas.microsoft.com/office/powerpoint/2010/main" val="1632636078"/>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Violencia</a:t>
            </a:r>
            <a:endParaRPr lang="es-ES" b="1" dirty="0"/>
          </a:p>
        </p:txBody>
      </p:sp>
      <p:pic>
        <p:nvPicPr>
          <p:cNvPr id="4" name="Picture 2" descr="d:\Documents and Settings\Usuario\Mis documentos\Mis escaneos\2013-11 (nov)\escanear0010.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619672" y="1556792"/>
            <a:ext cx="3600400" cy="3702257"/>
          </a:xfrm>
          <a:prstGeom prst="rect">
            <a:avLst/>
          </a:prstGeom>
          <a:noFill/>
          <a:extLst>
            <a:ext uri="{909E8E84-426E-40dd-AFC4-6F175D3DCCD1}">
              <a14:hiddenFill xmlns:a14="http://schemas.microsoft.com/office/drawing/2010/main">
                <a:solidFill>
                  <a:srgbClr val="FFFFFF"/>
                </a:solidFill>
              </a14:hiddenFill>
            </a:ext>
          </a:extLst>
        </p:spPr>
      </p:pic>
      <p:sp>
        <p:nvSpPr>
          <p:cNvPr id="6" name="5 CuadroTexto"/>
          <p:cNvSpPr txBox="1"/>
          <p:nvPr/>
        </p:nvSpPr>
        <p:spPr>
          <a:xfrm>
            <a:off x="5680376" y="1268760"/>
            <a:ext cx="2664296" cy="4524315"/>
          </a:xfrm>
          <a:prstGeom prst="rect">
            <a:avLst/>
          </a:prstGeom>
          <a:noFill/>
        </p:spPr>
        <p:txBody>
          <a:bodyPr wrap="square" rtlCol="0">
            <a:spAutoFit/>
          </a:bodyPr>
          <a:lstStyle/>
          <a:p>
            <a:r>
              <a:rPr lang="es-ES" sz="3200" b="1" dirty="0" smtClean="0"/>
              <a:t>Violación</a:t>
            </a:r>
          </a:p>
          <a:p>
            <a:r>
              <a:rPr lang="es-ES" sz="3200" b="1" dirty="0" err="1" smtClean="0"/>
              <a:t>Feminicidio</a:t>
            </a:r>
            <a:endParaRPr lang="es-ES" sz="3200" b="1" dirty="0" smtClean="0"/>
          </a:p>
          <a:p>
            <a:r>
              <a:rPr lang="es-ES" sz="3200" b="1" dirty="0" smtClean="0"/>
              <a:t>Ablación</a:t>
            </a:r>
          </a:p>
          <a:p>
            <a:r>
              <a:rPr lang="es-ES" sz="3200" b="1" dirty="0" smtClean="0"/>
              <a:t>Trata de mujeres</a:t>
            </a:r>
          </a:p>
          <a:p>
            <a:r>
              <a:rPr lang="es-ES" sz="3200" b="1" dirty="0" smtClean="0"/>
              <a:t>Rituales tras la muerte del marido</a:t>
            </a:r>
          </a:p>
          <a:p>
            <a:r>
              <a:rPr lang="es-ES" sz="3200" b="1" dirty="0" smtClean="0"/>
              <a:t>Lapidación</a:t>
            </a:r>
            <a:endParaRPr lang="es-ES" sz="3200" b="1" dirty="0"/>
          </a:p>
        </p:txBody>
      </p:sp>
    </p:spTree>
    <p:extLst>
      <p:ext uri="{BB962C8B-B14F-4D97-AF65-F5344CB8AC3E}">
        <p14:creationId xmlns:p14="http://schemas.microsoft.com/office/powerpoint/2010/main" val="3151562294"/>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4400" dirty="0" smtClean="0"/>
              <a:t>¿Es igual la educación de las niñas que de los niños?</a:t>
            </a:r>
            <a:endParaRPr lang="es-ES" sz="4400" dirty="0"/>
          </a:p>
        </p:txBody>
      </p:sp>
    </p:spTree>
    <p:extLst>
      <p:ext uri="{BB962C8B-B14F-4D97-AF65-F5344CB8AC3E}">
        <p14:creationId xmlns:p14="http://schemas.microsoft.com/office/powerpoint/2010/main" val="42325851"/>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4644008" y="2708920"/>
            <a:ext cx="4176464" cy="936104"/>
          </a:xfrm>
        </p:spPr>
        <p:txBody>
          <a:bodyPr>
            <a:noAutofit/>
          </a:bodyPr>
          <a:lstStyle/>
          <a:p>
            <a:pPr algn="l"/>
            <a:r>
              <a:rPr lang="es-ES" sz="7200" b="1" dirty="0" smtClean="0"/>
              <a:t>Educación</a:t>
            </a:r>
            <a:br>
              <a:rPr lang="es-ES" sz="7200" b="1" dirty="0" smtClean="0"/>
            </a:br>
            <a:r>
              <a:rPr lang="es-ES" altLang="es-ES" sz="2400" dirty="0" smtClean="0">
                <a:latin typeface="Calibri" panose="020F0502020204030204" pitchFamily="34" charset="0"/>
              </a:rPr>
              <a:t>El </a:t>
            </a:r>
            <a:r>
              <a:rPr lang="es-ES" altLang="es-ES" sz="2400" dirty="0">
                <a:latin typeface="Calibri" panose="020F0502020204030204" pitchFamily="34" charset="0"/>
              </a:rPr>
              <a:t>nivel de escolarización de las niñas es inferior al de los niños (UNICEF, </a:t>
            </a:r>
            <a:r>
              <a:rPr lang="es-ES" altLang="es-ES" sz="2400" dirty="0" smtClean="0">
                <a:latin typeface="Calibri" panose="020F0502020204030204" pitchFamily="34" charset="0"/>
              </a:rPr>
              <a:t>2012). </a:t>
            </a:r>
            <a:r>
              <a:rPr lang="es-ES" altLang="es-ES" sz="2400" dirty="0">
                <a:latin typeface="Calibri" panose="020F0502020204030204" pitchFamily="34" charset="0"/>
              </a:rPr>
              <a:t>Hay 900 millones de personas analfabetas en el mundo de las cuales 600 millones son mujeres (Informe de Desarrollo Humano, </a:t>
            </a:r>
            <a:r>
              <a:rPr lang="es-ES" altLang="es-ES" sz="2400" dirty="0" smtClean="0">
                <a:latin typeface="Calibri" panose="020F0502020204030204" pitchFamily="34" charset="0"/>
              </a:rPr>
              <a:t>2014). Segregación de estudios en la Universidad</a:t>
            </a:r>
            <a:r>
              <a:rPr lang="es-ES" altLang="es-ES" sz="2400" dirty="0">
                <a:latin typeface="Calibri" panose="020F0502020204030204" pitchFamily="34" charset="0"/>
              </a:rPr>
              <a:t/>
            </a:r>
            <a:br>
              <a:rPr lang="es-ES" altLang="es-ES" sz="2400" dirty="0">
                <a:latin typeface="Calibri" panose="020F0502020204030204" pitchFamily="34" charset="0"/>
              </a:rPr>
            </a:br>
            <a:endParaRPr lang="es-ES" sz="2400" b="1" dirty="0">
              <a:latin typeface="Calibri" panose="020F0502020204030204" pitchFamily="34" charset="0"/>
            </a:endParaRPr>
          </a:p>
        </p:txBody>
      </p:sp>
      <p:pic>
        <p:nvPicPr>
          <p:cNvPr id="4" name="Picture 2" descr="d:\Documents and Settings\Usuario\Mis documentos\Mis escaneos\2013-11 (nov)\escanear0001.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1331640" y="908720"/>
            <a:ext cx="321164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429916061"/>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83568" y="2580704"/>
            <a:ext cx="3744416" cy="1470025"/>
          </a:xfrm>
        </p:spPr>
        <p:txBody>
          <a:bodyPr>
            <a:normAutofit fontScale="90000"/>
          </a:bodyPr>
          <a:lstStyle/>
          <a:p>
            <a:pPr algn="l"/>
            <a:r>
              <a:rPr lang="es-ES" sz="5300" b="1" dirty="0" smtClean="0"/>
              <a:t>Cambios en la última década. ¿Ha habido progresos?</a:t>
            </a:r>
            <a:endParaRPr lang="es-ES" sz="5300" b="1" dirty="0"/>
          </a:p>
        </p:txBody>
      </p:sp>
      <p:pic>
        <p:nvPicPr>
          <p:cNvPr id="4" name="Picture 2" descr="d:\Documents and Settings\Usuario\Mis documentos\Mis escaneos\2013-11 (nov)\escanear0013.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788024" y="1268760"/>
            <a:ext cx="316998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001420901"/>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Avances</a:t>
            </a:r>
            <a:endParaRPr lang="es-ES" b="1" dirty="0"/>
          </a:p>
        </p:txBody>
      </p:sp>
      <p:sp>
        <p:nvSpPr>
          <p:cNvPr id="3" name="2 Marcador de contenido"/>
          <p:cNvSpPr>
            <a:spLocks noGrp="1"/>
          </p:cNvSpPr>
          <p:nvPr>
            <p:ph idx="1"/>
          </p:nvPr>
        </p:nvSpPr>
        <p:spPr>
          <a:xfrm>
            <a:off x="457200" y="1600200"/>
            <a:ext cx="7427168" cy="4122515"/>
          </a:xfrm>
        </p:spPr>
        <p:txBody>
          <a:bodyPr>
            <a:normAutofit/>
          </a:bodyPr>
          <a:lstStyle/>
          <a:p>
            <a:pPr marL="0" indent="0">
              <a:buNone/>
            </a:pPr>
            <a:r>
              <a:rPr lang="es-ES" dirty="0" smtClean="0"/>
              <a:t>Promoción de la instrucción</a:t>
            </a:r>
          </a:p>
          <a:p>
            <a:pPr marL="0" indent="0">
              <a:buNone/>
            </a:pPr>
            <a:r>
              <a:rPr lang="es-ES" dirty="0" smtClean="0"/>
              <a:t>Compromiso de establecimiento de políticas de igualdad</a:t>
            </a:r>
          </a:p>
          <a:p>
            <a:pPr marL="0" indent="0">
              <a:buNone/>
            </a:pPr>
            <a:r>
              <a:rPr lang="es-ES" dirty="0" smtClean="0"/>
              <a:t>Mujer como principal beneficiaria de planes de desarrollo</a:t>
            </a:r>
          </a:p>
          <a:p>
            <a:pPr marL="0" indent="0">
              <a:buNone/>
            </a:pPr>
            <a:r>
              <a:rPr lang="es-ES" dirty="0" smtClean="0"/>
              <a:t>Mayor participación en la vida política</a:t>
            </a:r>
          </a:p>
          <a:p>
            <a:pPr marL="0" indent="0">
              <a:buNone/>
            </a:pPr>
            <a:r>
              <a:rPr lang="es-ES" dirty="0" smtClean="0"/>
              <a:t>Lucha por la democratización</a:t>
            </a:r>
            <a:endParaRPr lang="es-ES" dirty="0"/>
          </a:p>
        </p:txBody>
      </p:sp>
    </p:spTree>
    <p:extLst>
      <p:ext uri="{BB962C8B-B14F-4D97-AF65-F5344CB8AC3E}">
        <p14:creationId xmlns:p14="http://schemas.microsoft.com/office/powerpoint/2010/main" val="2080852612"/>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611560" y="274638"/>
            <a:ext cx="8075240" cy="922114"/>
          </a:xfrm>
        </p:spPr>
        <p:txBody>
          <a:bodyPr>
            <a:normAutofit/>
          </a:bodyPr>
          <a:lstStyle/>
          <a:p>
            <a:r>
              <a:rPr lang="es-ES" altLang="es-ES" sz="3200" b="1" dirty="0">
                <a:latin typeface="Calibri" panose="020F0502020204030204" pitchFamily="34" charset="0"/>
              </a:rPr>
              <a:t>Conferencias internacionales</a:t>
            </a:r>
            <a:endParaRPr lang="es-ES" sz="3200" b="1" dirty="0">
              <a:latin typeface="Calibri" panose="020F0502020204030204" pitchFamily="34" charset="0"/>
            </a:endParaRPr>
          </a:p>
        </p:txBody>
      </p:sp>
      <p:sp>
        <p:nvSpPr>
          <p:cNvPr id="3" name="2 Marcador de contenido"/>
          <p:cNvSpPr>
            <a:spLocks noGrp="1"/>
          </p:cNvSpPr>
          <p:nvPr>
            <p:ph idx="1"/>
          </p:nvPr>
        </p:nvSpPr>
        <p:spPr>
          <a:xfrm>
            <a:off x="899592" y="1268760"/>
            <a:ext cx="7056784" cy="4392488"/>
          </a:xfrm>
        </p:spPr>
        <p:txBody>
          <a:bodyPr>
            <a:noAutofit/>
          </a:bodyPr>
          <a:lstStyle/>
          <a:p>
            <a:pPr marL="0" indent="0" algn="ctr">
              <a:buFontTx/>
              <a:buNone/>
            </a:pPr>
            <a:r>
              <a:rPr lang="es-ES" altLang="es-ES" sz="1400" dirty="0">
                <a:latin typeface="Calibri" panose="020F0502020204030204" pitchFamily="34" charset="0"/>
              </a:rPr>
              <a:t>1974 </a:t>
            </a:r>
            <a:r>
              <a:rPr lang="es-ES" altLang="es-ES" sz="1400" dirty="0" err="1">
                <a:latin typeface="Calibri" panose="020F0502020204030204" pitchFamily="34" charset="0"/>
              </a:rPr>
              <a:t>Ecofeminismo</a:t>
            </a:r>
            <a:r>
              <a:rPr lang="es-ES" altLang="es-ES" sz="1400" dirty="0">
                <a:latin typeface="Calibri" panose="020F0502020204030204" pitchFamily="34" charset="0"/>
              </a:rPr>
              <a:t>  </a:t>
            </a:r>
          </a:p>
          <a:p>
            <a:pPr marL="0" indent="0" algn="ctr">
              <a:buFontTx/>
              <a:buNone/>
            </a:pPr>
            <a:r>
              <a:rPr lang="es-ES" altLang="es-ES" sz="1400" dirty="0">
                <a:latin typeface="Calibri" panose="020F0502020204030204" pitchFamily="34" charset="0"/>
              </a:rPr>
              <a:t>1975 Proclamación por parte de Naciones Unidas del año internacional de la mujer</a:t>
            </a:r>
          </a:p>
          <a:p>
            <a:pPr marL="0" indent="0" algn="ctr">
              <a:buFontTx/>
              <a:buNone/>
            </a:pPr>
            <a:r>
              <a:rPr lang="es-ES" altLang="es-ES" sz="1400" dirty="0">
                <a:latin typeface="Calibri" panose="020F0502020204030204" pitchFamily="34" charset="0"/>
              </a:rPr>
              <a:t>1979 Aprobación en la Asamblea General de la eliminación de toda forma de discriminación</a:t>
            </a:r>
          </a:p>
          <a:p>
            <a:pPr marL="0" indent="0" algn="ctr">
              <a:buFontTx/>
              <a:buNone/>
            </a:pPr>
            <a:r>
              <a:rPr lang="es-ES" altLang="es-ES" sz="1400" dirty="0">
                <a:latin typeface="Calibri" panose="020F0502020204030204" pitchFamily="34" charset="0"/>
              </a:rPr>
              <a:t>1981 Establecimiento de una pauta internacional para acabar con la discriminación</a:t>
            </a:r>
          </a:p>
          <a:p>
            <a:pPr marL="0" indent="0" algn="ctr">
              <a:buFontTx/>
              <a:buNone/>
            </a:pPr>
            <a:r>
              <a:rPr lang="es-ES" altLang="es-ES" sz="1400" dirty="0">
                <a:latin typeface="Calibri" panose="020F0502020204030204" pitchFamily="34" charset="0"/>
              </a:rPr>
              <a:t>1985 Conferencia Mundial para el examen de los logros del decenio para la mujer</a:t>
            </a:r>
          </a:p>
          <a:p>
            <a:pPr marL="0" indent="0" algn="ctr">
              <a:buFontTx/>
              <a:buNone/>
            </a:pPr>
            <a:r>
              <a:rPr lang="es-ES" altLang="es-ES" sz="1400" dirty="0">
                <a:latin typeface="Calibri" panose="020F0502020204030204" pitchFamily="34" charset="0"/>
              </a:rPr>
              <a:t>1992 Conferencia sobre la mujer rural en Ginebra</a:t>
            </a:r>
          </a:p>
          <a:p>
            <a:pPr marL="0" indent="0" algn="ctr">
              <a:buFontTx/>
              <a:buNone/>
            </a:pPr>
            <a:r>
              <a:rPr lang="es-ES" altLang="es-ES" sz="1400" dirty="0">
                <a:latin typeface="Calibri" panose="020F0502020204030204" pitchFamily="34" charset="0"/>
              </a:rPr>
              <a:t>1995 IV Conferencia de la mujer en </a:t>
            </a:r>
            <a:r>
              <a:rPr lang="es-ES" altLang="es-ES" sz="1400" dirty="0" err="1" smtClean="0">
                <a:latin typeface="Calibri" panose="020F0502020204030204" pitchFamily="34" charset="0"/>
              </a:rPr>
              <a:t>Beijin</a:t>
            </a:r>
            <a:endParaRPr lang="es-ES" altLang="es-ES" sz="1400" dirty="0" smtClean="0">
              <a:latin typeface="Calibri" panose="020F0502020204030204" pitchFamily="34" charset="0"/>
            </a:endParaRPr>
          </a:p>
          <a:p>
            <a:pPr marL="0" indent="0" algn="ctr">
              <a:buFontTx/>
              <a:buNone/>
            </a:pPr>
            <a:r>
              <a:rPr lang="es-ES" altLang="es-ES" sz="1400" dirty="0" smtClean="0">
                <a:latin typeface="Calibri" panose="020F0502020204030204" pitchFamily="34" charset="0"/>
              </a:rPr>
              <a:t>1996 Convención de la Eliminación de todas las formas de Discriminación contra las mujeres</a:t>
            </a:r>
            <a:endParaRPr lang="es-ES" altLang="es-ES" sz="1400" dirty="0">
              <a:latin typeface="Calibri" panose="020F0502020204030204" pitchFamily="34" charset="0"/>
            </a:endParaRPr>
          </a:p>
          <a:p>
            <a:pPr marL="0" indent="0" algn="ctr">
              <a:buFontTx/>
              <a:buNone/>
            </a:pPr>
            <a:r>
              <a:rPr lang="es-ES" altLang="es-ES" sz="1400" dirty="0">
                <a:latin typeface="Calibri" panose="020F0502020204030204" pitchFamily="34" charset="0"/>
              </a:rPr>
              <a:t>2000 Promoción de la autonomía de la mujer: tercer objetivo de Desarrollo del milenio</a:t>
            </a:r>
          </a:p>
          <a:p>
            <a:pPr marL="0" indent="0" algn="ctr">
              <a:buFontTx/>
              <a:buNone/>
            </a:pPr>
            <a:r>
              <a:rPr lang="es-ES" altLang="es-ES" sz="1400" dirty="0">
                <a:latin typeface="Calibri" panose="020F0502020204030204" pitchFamily="34" charset="0"/>
              </a:rPr>
              <a:t> 2000 Carta de la Tierra: respeto a los derechos </a:t>
            </a:r>
            <a:r>
              <a:rPr lang="es-ES" altLang="es-ES" sz="1400" dirty="0" smtClean="0">
                <a:latin typeface="Calibri" panose="020F0502020204030204" pitchFamily="34" charset="0"/>
              </a:rPr>
              <a:t>humanos</a:t>
            </a:r>
          </a:p>
          <a:p>
            <a:pPr marL="0" indent="0" algn="ctr">
              <a:buFontTx/>
              <a:buNone/>
            </a:pPr>
            <a:r>
              <a:rPr lang="es-ES" altLang="es-ES" sz="1400" dirty="0" smtClean="0">
                <a:latin typeface="Calibri" panose="020F0502020204030204" pitchFamily="34" charset="0"/>
              </a:rPr>
              <a:t>Creación en 2010 de la nueva ONU Mujeres y del Fondo de Desarrollo de las Naciones Unidas para la Mujer (UNIFEM)</a:t>
            </a:r>
            <a:endParaRPr lang="es-ES" altLang="es-ES" sz="1400" dirty="0">
              <a:latin typeface="Calibri" panose="020F0502020204030204" pitchFamily="34" charset="0"/>
            </a:endParaRPr>
          </a:p>
          <a:p>
            <a:pPr marL="0" indent="0" algn="ctr">
              <a:buFontTx/>
              <a:buNone/>
            </a:pPr>
            <a:r>
              <a:rPr lang="es-ES" altLang="es-ES" sz="1400" dirty="0" smtClean="0">
                <a:latin typeface="Calibri" panose="020F0502020204030204" pitchFamily="34" charset="0"/>
              </a:rPr>
              <a:t>Instituto de Investigaciones y Capacitación para La Promoción de la Mujer (INSTRAW)</a:t>
            </a:r>
          </a:p>
          <a:p>
            <a:pPr marL="0" indent="0" algn="ctr">
              <a:buFontTx/>
              <a:buNone/>
            </a:pPr>
            <a:r>
              <a:rPr lang="es-ES" altLang="es-ES" sz="1400" dirty="0" smtClean="0">
                <a:latin typeface="Calibri" panose="020F0502020204030204" pitchFamily="34" charset="0"/>
              </a:rPr>
              <a:t>Unión </a:t>
            </a:r>
          </a:p>
          <a:p>
            <a:pPr marL="0" indent="0" algn="ctr">
              <a:buFontTx/>
              <a:buNone/>
            </a:pPr>
            <a:r>
              <a:rPr lang="es-ES" altLang="es-ES" sz="1400" dirty="0" smtClean="0">
                <a:latin typeface="Calibri" panose="020F0502020204030204" pitchFamily="34" charset="0"/>
              </a:rPr>
              <a:t>Campaña 2010-15 para erradicar la violencia</a:t>
            </a:r>
            <a:endParaRPr lang="es-ES" altLang="es-ES" sz="1400" dirty="0">
              <a:latin typeface="Calibri" panose="020F0502020204030204" pitchFamily="34" charset="0"/>
            </a:endParaRPr>
          </a:p>
          <a:p>
            <a:endParaRPr lang="es-ES" sz="1400" dirty="0"/>
          </a:p>
        </p:txBody>
      </p:sp>
    </p:spTree>
    <p:extLst>
      <p:ext uri="{BB962C8B-B14F-4D97-AF65-F5344CB8AC3E}">
        <p14:creationId xmlns:p14="http://schemas.microsoft.com/office/powerpoint/2010/main" val="1704195693"/>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4400" dirty="0" smtClean="0"/>
              <a:t>¿Ha habido retrocesos?</a:t>
            </a:r>
            <a:endParaRPr lang="es-ES" sz="4400" dirty="0"/>
          </a:p>
        </p:txBody>
      </p:sp>
    </p:spTree>
    <p:extLst>
      <p:ext uri="{BB962C8B-B14F-4D97-AF65-F5344CB8AC3E}">
        <p14:creationId xmlns:p14="http://schemas.microsoft.com/office/powerpoint/2010/main" val="109363259"/>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r>
              <a:rPr lang="es-ES" b="1" dirty="0" smtClean="0"/>
              <a:t>Retrocesos</a:t>
            </a:r>
            <a:endParaRPr lang="es-ES" b="1" dirty="0"/>
          </a:p>
        </p:txBody>
      </p:sp>
      <p:sp>
        <p:nvSpPr>
          <p:cNvPr id="3" name="2 Marcador de contenido"/>
          <p:cNvSpPr>
            <a:spLocks noGrp="1"/>
          </p:cNvSpPr>
          <p:nvPr>
            <p:ph idx="1"/>
          </p:nvPr>
        </p:nvSpPr>
        <p:spPr>
          <a:xfrm>
            <a:off x="457200" y="1600200"/>
            <a:ext cx="4690864" cy="4122515"/>
          </a:xfrm>
        </p:spPr>
        <p:txBody>
          <a:bodyPr>
            <a:normAutofit fontScale="85000" lnSpcReduction="20000"/>
          </a:bodyPr>
          <a:lstStyle/>
          <a:p>
            <a:r>
              <a:rPr lang="es-ES" dirty="0" smtClean="0"/>
              <a:t>Fundamentalismos religiosos</a:t>
            </a:r>
          </a:p>
          <a:p>
            <a:r>
              <a:rPr lang="es-ES" dirty="0" smtClean="0"/>
              <a:t>Aumento de los matrimonios precoces</a:t>
            </a:r>
          </a:p>
          <a:p>
            <a:r>
              <a:rPr lang="es-ES" dirty="0" smtClean="0"/>
              <a:t>Problemas de salud: enfermedades de transmisión sexual y relacionadas con los partos</a:t>
            </a:r>
          </a:p>
          <a:p>
            <a:r>
              <a:rPr lang="es-ES" dirty="0" smtClean="0"/>
              <a:t>Conflictos que implican violaciones en masa</a:t>
            </a:r>
          </a:p>
          <a:p>
            <a:r>
              <a:rPr lang="es-ES" dirty="0" smtClean="0"/>
              <a:t>Función amortiguadora</a:t>
            </a:r>
            <a:endParaRPr lang="es-ES" dirty="0"/>
          </a:p>
        </p:txBody>
      </p:sp>
      <p:pic>
        <p:nvPicPr>
          <p:cNvPr id="4" name="Picture 2" descr="d:\Documents and Settings\Usuario\Mis documentos\Mis escaneos\2013-11 (nov)\escanear0011.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92080" y="1556792"/>
            <a:ext cx="3174866"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0374641"/>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normAutofit/>
          </a:bodyPr>
          <a:lstStyle/>
          <a:p>
            <a:r>
              <a:rPr lang="es-ES" sz="4400" dirty="0" smtClean="0"/>
              <a:t>¿Existe discriminación de las mujeres en el mundo?</a:t>
            </a:r>
          </a:p>
          <a:p>
            <a:r>
              <a:rPr lang="es-ES" sz="4400" dirty="0" smtClean="0"/>
              <a:t>¿Es diferente la situación en África de la de otros continentes?</a:t>
            </a:r>
            <a:endParaRPr lang="es-ES" sz="4400" dirty="0"/>
          </a:p>
        </p:txBody>
      </p:sp>
    </p:spTree>
    <p:extLst>
      <p:ext uri="{BB962C8B-B14F-4D97-AF65-F5344CB8AC3E}">
        <p14:creationId xmlns:p14="http://schemas.microsoft.com/office/powerpoint/2010/main" val="1187388922"/>
      </p:ext>
    </p:extLst>
  </p:cSld>
  <p:clrMapOvr>
    <a:masterClrMapping/>
  </p:clrMapOvr>
  <p:timing>
    <p:tnLst>
      <p:par>
        <p:cTn xmlns:p14="http://schemas.microsoft.com/office/powerpoint/2010/mai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normAutofit/>
          </a:bodyPr>
          <a:lstStyle/>
          <a:p>
            <a:r>
              <a:rPr lang="es-ES" sz="4400" dirty="0" smtClean="0"/>
              <a:t>¿Es Ghana un país pobre?</a:t>
            </a:r>
            <a:endParaRPr lang="es-ES" sz="4400" dirty="0"/>
          </a:p>
        </p:txBody>
      </p:sp>
    </p:spTree>
    <p:extLst>
      <p:ext uri="{BB962C8B-B14F-4D97-AF65-F5344CB8AC3E}">
        <p14:creationId xmlns:p14="http://schemas.microsoft.com/office/powerpoint/2010/main" val="1406116163"/>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Ghana</a:t>
            </a:r>
            <a:endParaRPr lang="es-ES" b="1" dirty="0"/>
          </a:p>
        </p:txBody>
      </p:sp>
      <p:sp>
        <p:nvSpPr>
          <p:cNvPr id="3" name="2 Marcador de contenido"/>
          <p:cNvSpPr>
            <a:spLocks noGrp="1"/>
          </p:cNvSpPr>
          <p:nvPr>
            <p:ph idx="1"/>
          </p:nvPr>
        </p:nvSpPr>
        <p:spPr>
          <a:xfrm>
            <a:off x="395536" y="1628800"/>
            <a:ext cx="7128792" cy="3888432"/>
          </a:xfrm>
        </p:spPr>
        <p:txBody>
          <a:bodyPr>
            <a:normAutofit fontScale="77500" lnSpcReduction="20000"/>
          </a:bodyPr>
          <a:lstStyle/>
          <a:p>
            <a:r>
              <a:rPr lang="es-ES" dirty="0" smtClean="0"/>
              <a:t>Su pasado colonial</a:t>
            </a:r>
          </a:p>
          <a:p>
            <a:r>
              <a:rPr lang="es-ES" dirty="0" smtClean="0"/>
              <a:t>Año clave 1957</a:t>
            </a:r>
          </a:p>
          <a:p>
            <a:r>
              <a:rPr lang="es-ES" dirty="0" smtClean="0"/>
              <a:t>Economía: el oro, la sal, el cacao, el caucho</a:t>
            </a:r>
          </a:p>
          <a:p>
            <a:r>
              <a:rPr lang="es-ES" dirty="0" smtClean="0"/>
              <a:t>Agrupaciones </a:t>
            </a:r>
            <a:r>
              <a:rPr lang="es-ES" dirty="0" err="1" smtClean="0"/>
              <a:t>etnolinguísticas</a:t>
            </a:r>
            <a:r>
              <a:rPr lang="es-ES" dirty="0" smtClean="0"/>
              <a:t>: </a:t>
            </a:r>
            <a:r>
              <a:rPr lang="es-ES" dirty="0" err="1" smtClean="0"/>
              <a:t>akan</a:t>
            </a:r>
            <a:r>
              <a:rPr lang="es-ES" dirty="0" smtClean="0"/>
              <a:t>, </a:t>
            </a:r>
            <a:r>
              <a:rPr lang="es-ES" dirty="0" err="1" smtClean="0"/>
              <a:t>ewe</a:t>
            </a:r>
            <a:r>
              <a:rPr lang="es-ES" dirty="0" smtClean="0"/>
              <a:t> y otras </a:t>
            </a:r>
          </a:p>
          <a:p>
            <a:r>
              <a:rPr lang="es-ES" dirty="0" smtClean="0"/>
              <a:t>Religión: 68 % de católicos frente a 25 % de musulmanes, otras creencias</a:t>
            </a:r>
          </a:p>
          <a:p>
            <a:r>
              <a:rPr lang="es-ES" dirty="0" smtClean="0"/>
              <a:t>Idiomas: Inglés 46 idiomas y 76 dialectos</a:t>
            </a:r>
          </a:p>
          <a:p>
            <a:r>
              <a:rPr lang="es-ES" dirty="0" smtClean="0"/>
              <a:t>Educación: escolarización básica obligatoria</a:t>
            </a:r>
          </a:p>
          <a:p>
            <a:r>
              <a:rPr lang="es-ES" dirty="0"/>
              <a:t>Í</a:t>
            </a:r>
            <a:r>
              <a:rPr lang="es-ES" dirty="0" smtClean="0"/>
              <a:t>ndice de desarrollo mayor que el de sus vecinos</a:t>
            </a:r>
            <a:endParaRPr lang="es-ES" dirty="0"/>
          </a:p>
        </p:txBody>
      </p:sp>
    </p:spTree>
    <p:extLst>
      <p:ext uri="{BB962C8B-B14F-4D97-AF65-F5344CB8AC3E}">
        <p14:creationId xmlns:p14="http://schemas.microsoft.com/office/powerpoint/2010/main" val="2046592483"/>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539552" y="2348880"/>
            <a:ext cx="8229600" cy="1143000"/>
          </a:xfrm>
        </p:spPr>
        <p:txBody>
          <a:bodyPr>
            <a:normAutofit fontScale="90000"/>
          </a:bodyPr>
          <a:lstStyle/>
          <a:p>
            <a:r>
              <a:rPr lang="es-ES" dirty="0" smtClean="0"/>
              <a:t>¿Cómo es la situación de la mujer en Ghana?</a:t>
            </a:r>
            <a:endParaRPr lang="es-ES" dirty="0"/>
          </a:p>
        </p:txBody>
      </p:sp>
    </p:spTree>
    <p:extLst>
      <p:ext uri="{BB962C8B-B14F-4D97-AF65-F5344CB8AC3E}">
        <p14:creationId xmlns:p14="http://schemas.microsoft.com/office/powerpoint/2010/main" val="941719594"/>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Mujer en Ghana</a:t>
            </a:r>
            <a:endParaRPr lang="es-ES" b="1" dirty="0"/>
          </a:p>
        </p:txBody>
      </p:sp>
      <p:sp>
        <p:nvSpPr>
          <p:cNvPr id="3" name="2 Marcador de contenido"/>
          <p:cNvSpPr>
            <a:spLocks noGrp="1"/>
          </p:cNvSpPr>
          <p:nvPr>
            <p:ph idx="1"/>
          </p:nvPr>
        </p:nvSpPr>
        <p:spPr>
          <a:xfrm>
            <a:off x="467544" y="1340768"/>
            <a:ext cx="4464496" cy="4680520"/>
          </a:xfrm>
        </p:spPr>
        <p:txBody>
          <a:bodyPr>
            <a:normAutofit fontScale="77500" lnSpcReduction="20000"/>
          </a:bodyPr>
          <a:lstStyle/>
          <a:p>
            <a:r>
              <a:rPr lang="es-ES" sz="2400" dirty="0" smtClean="0"/>
              <a:t>Firma de la declaración de 1996</a:t>
            </a:r>
          </a:p>
          <a:p>
            <a:r>
              <a:rPr lang="es-ES" sz="2400" dirty="0" smtClean="0"/>
              <a:t>Índice de desarrollo de los sexos bajo</a:t>
            </a:r>
          </a:p>
          <a:p>
            <a:r>
              <a:rPr lang="es-ES" sz="2400" dirty="0" smtClean="0"/>
              <a:t>Libertad para viajar</a:t>
            </a:r>
          </a:p>
          <a:p>
            <a:r>
              <a:rPr lang="es-ES" sz="2400" dirty="0" smtClean="0"/>
              <a:t>Consideración de la violencia doméstica como algo privado</a:t>
            </a:r>
          </a:p>
          <a:p>
            <a:r>
              <a:rPr lang="es-ES" sz="2400" dirty="0" smtClean="0"/>
              <a:t>Poligamia (33%)</a:t>
            </a:r>
          </a:p>
          <a:p>
            <a:r>
              <a:rPr lang="es-ES" sz="2400" dirty="0" smtClean="0"/>
              <a:t>Tamaño medio de la familia: 4 o 5 personas</a:t>
            </a:r>
          </a:p>
          <a:p>
            <a:r>
              <a:rPr lang="es-ES" sz="2400" dirty="0" smtClean="0"/>
              <a:t>Cierta tolerancia hacia la homosexualidad</a:t>
            </a:r>
          </a:p>
          <a:p>
            <a:r>
              <a:rPr lang="es-ES" sz="2400" dirty="0" smtClean="0"/>
              <a:t>Régimen legal sobre el aborto: similar a España</a:t>
            </a:r>
          </a:p>
          <a:p>
            <a:r>
              <a:rPr lang="es-ES" sz="2400" dirty="0" smtClean="0"/>
              <a:t>Puestos directivos: 10% frente al 25% de España</a:t>
            </a:r>
          </a:p>
          <a:p>
            <a:r>
              <a:rPr lang="es-ES" sz="2400" dirty="0" smtClean="0"/>
              <a:t>50-75% de analfabetas frente al 10% de España</a:t>
            </a:r>
          </a:p>
          <a:p>
            <a:r>
              <a:rPr lang="es-ES" sz="2400" dirty="0" smtClean="0"/>
              <a:t>Derecho al voto: años 50</a:t>
            </a:r>
            <a:endParaRPr lang="es-ES" sz="2400" dirty="0"/>
          </a:p>
        </p:txBody>
      </p:sp>
      <p:pic>
        <p:nvPicPr>
          <p:cNvPr id="4" name="Picture 2" descr="d:\Documents and Settings\Usuario\Mis documentos\Mis escaneos\2013-11 (nov)\escanear000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355867" y="2132856"/>
            <a:ext cx="3384376" cy="211179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283788550"/>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endParaRPr lang="es-ES"/>
          </a:p>
        </p:txBody>
      </p:sp>
      <p:sp>
        <p:nvSpPr>
          <p:cNvPr id="3" name="2 Marcador de contenido"/>
          <p:cNvSpPr>
            <a:spLocks noGrp="1"/>
          </p:cNvSpPr>
          <p:nvPr>
            <p:ph idx="1"/>
          </p:nvPr>
        </p:nvSpPr>
        <p:spPr/>
        <p:txBody>
          <a:bodyPr/>
          <a:lstStyle/>
          <a:p>
            <a:r>
              <a:rPr lang="es-ES" dirty="0" smtClean="0"/>
              <a:t>¿Qué debemos hacer cuando vayamos a </a:t>
            </a:r>
            <a:r>
              <a:rPr lang="es-ES" dirty="0" err="1" smtClean="0"/>
              <a:t>Larabanga</a:t>
            </a:r>
            <a:r>
              <a:rPr lang="es-ES" dirty="0" smtClean="0"/>
              <a:t> en nuestra función de maestros por los derechos de las mujeres?</a:t>
            </a:r>
            <a:endParaRPr lang="es-ES" dirty="0"/>
          </a:p>
        </p:txBody>
      </p:sp>
    </p:spTree>
    <p:extLst>
      <p:ext uri="{BB962C8B-B14F-4D97-AF65-F5344CB8AC3E}">
        <p14:creationId xmlns:p14="http://schemas.microsoft.com/office/powerpoint/2010/main" val="1086812282"/>
      </p:ext>
    </p:extLst>
  </p:cSld>
  <p:clrMapOvr>
    <a:masterClrMapping/>
  </p:clrMapOvr>
  <p:timing>
    <p:tnLst>
      <p:par>
        <p:cTn xmlns:p14="http://schemas.microsoft.com/office/powerpoint/2010/mai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Recomendaciones</a:t>
            </a:r>
            <a:endParaRPr lang="es-ES" b="1" dirty="0"/>
          </a:p>
        </p:txBody>
      </p:sp>
      <p:sp>
        <p:nvSpPr>
          <p:cNvPr id="3" name="2 Marcador de contenido"/>
          <p:cNvSpPr>
            <a:spLocks noGrp="1"/>
          </p:cNvSpPr>
          <p:nvPr>
            <p:ph idx="1"/>
          </p:nvPr>
        </p:nvSpPr>
        <p:spPr>
          <a:xfrm>
            <a:off x="539552" y="1340768"/>
            <a:ext cx="5112568" cy="4608512"/>
          </a:xfrm>
        </p:spPr>
        <p:txBody>
          <a:bodyPr>
            <a:normAutofit fontScale="77500" lnSpcReduction="20000"/>
          </a:bodyPr>
          <a:lstStyle/>
          <a:p>
            <a:pPr marL="0" indent="0">
              <a:buNone/>
            </a:pPr>
            <a:r>
              <a:rPr lang="es-ES" dirty="0" smtClean="0"/>
              <a:t>Servicios públicos</a:t>
            </a:r>
          </a:p>
          <a:p>
            <a:pPr marL="0" indent="0">
              <a:buNone/>
            </a:pPr>
            <a:r>
              <a:rPr lang="es-ES" dirty="0" smtClean="0"/>
              <a:t>Escolarización</a:t>
            </a:r>
          </a:p>
          <a:p>
            <a:pPr marL="0" indent="0">
              <a:buNone/>
            </a:pPr>
            <a:r>
              <a:rPr lang="es-ES" dirty="0" smtClean="0"/>
              <a:t>Acceso a la propiedad</a:t>
            </a:r>
          </a:p>
          <a:p>
            <a:pPr marL="0" indent="0">
              <a:buNone/>
            </a:pPr>
            <a:r>
              <a:rPr lang="es-ES" dirty="0" smtClean="0"/>
              <a:t>Participación en política</a:t>
            </a:r>
          </a:p>
          <a:p>
            <a:pPr marL="0" indent="0">
              <a:buNone/>
            </a:pPr>
            <a:r>
              <a:rPr lang="es-ES" dirty="0" smtClean="0"/>
              <a:t>Mejora de la información sobre violencia</a:t>
            </a:r>
          </a:p>
          <a:p>
            <a:pPr marL="0" indent="0">
              <a:buNone/>
            </a:pPr>
            <a:r>
              <a:rPr lang="es-ES" dirty="0" smtClean="0"/>
              <a:t>Indicadores de género</a:t>
            </a:r>
          </a:p>
          <a:p>
            <a:pPr marL="0" indent="0">
              <a:buNone/>
            </a:pPr>
            <a:r>
              <a:rPr lang="es-ES" dirty="0" smtClean="0"/>
              <a:t>Adoptar medidas para que se cumplan las leyes</a:t>
            </a:r>
          </a:p>
          <a:p>
            <a:pPr marL="0" indent="0">
              <a:buNone/>
            </a:pPr>
            <a:r>
              <a:rPr lang="es-ES" dirty="0" smtClean="0"/>
              <a:t>Respetar las costumbres del país, en materia de igualdad Occidente tampoco es ningún ejemplo</a:t>
            </a:r>
          </a:p>
          <a:p>
            <a:pPr marL="0" indent="0">
              <a:buNone/>
            </a:pPr>
            <a:endParaRPr lang="es-ES" dirty="0"/>
          </a:p>
        </p:txBody>
      </p:sp>
      <p:pic>
        <p:nvPicPr>
          <p:cNvPr id="5" name="Picture 2" descr="d:\Documents and Settings\Usuario\Mis documentos\Mis escaneos\2013-11 (nov)\escanear0008.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508104" y="219300"/>
            <a:ext cx="3096344" cy="63005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28954819"/>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lstStyle/>
          <a:p>
            <a:pPr algn="l"/>
            <a:r>
              <a:rPr lang="es-ES" b="1" dirty="0" smtClean="0"/>
              <a:t>Algunas fuentes</a:t>
            </a:r>
            <a:endParaRPr lang="es-ES" b="1" dirty="0"/>
          </a:p>
        </p:txBody>
      </p:sp>
      <p:sp>
        <p:nvSpPr>
          <p:cNvPr id="3" name="2 Marcador de contenido"/>
          <p:cNvSpPr>
            <a:spLocks noGrp="1"/>
          </p:cNvSpPr>
          <p:nvPr>
            <p:ph idx="1"/>
          </p:nvPr>
        </p:nvSpPr>
        <p:spPr/>
        <p:txBody>
          <a:bodyPr>
            <a:normAutofit fontScale="92500" lnSpcReduction="10000"/>
          </a:bodyPr>
          <a:lstStyle/>
          <a:p>
            <a:r>
              <a:rPr lang="es-ES" dirty="0" smtClean="0"/>
              <a:t>Informe sobre desarrollo humano 2014. Programa de Naciones Unidas para el Desarrollo (PNUD). Documentos de la Fundación Sur</a:t>
            </a:r>
          </a:p>
          <a:p>
            <a:r>
              <a:rPr lang="es-ES" dirty="0" smtClean="0"/>
              <a:t>Revista </a:t>
            </a:r>
            <a:r>
              <a:rPr lang="es-ES" dirty="0"/>
              <a:t>M</a:t>
            </a:r>
            <a:r>
              <a:rPr lang="es-ES" dirty="0" smtClean="0"/>
              <a:t>undo Negro. Misioneros </a:t>
            </a:r>
            <a:r>
              <a:rPr lang="es-ES" dirty="0" err="1" smtClean="0"/>
              <a:t>combonianos</a:t>
            </a:r>
            <a:endParaRPr lang="es-ES" dirty="0" smtClean="0"/>
          </a:p>
          <a:p>
            <a:r>
              <a:rPr lang="es-ES" dirty="0" smtClean="0"/>
              <a:t>Atlas </a:t>
            </a:r>
            <a:r>
              <a:rPr lang="es-ES" dirty="0" err="1" smtClean="0"/>
              <a:t>Akal</a:t>
            </a:r>
            <a:r>
              <a:rPr lang="es-ES" dirty="0" smtClean="0"/>
              <a:t> del estado de la mujer en el mundo de </a:t>
            </a:r>
            <a:r>
              <a:rPr lang="es-ES" dirty="0" err="1" smtClean="0"/>
              <a:t>Joni</a:t>
            </a:r>
            <a:r>
              <a:rPr lang="es-ES" dirty="0" smtClean="0"/>
              <a:t> </a:t>
            </a:r>
            <a:r>
              <a:rPr lang="es-ES" dirty="0" err="1" smtClean="0"/>
              <a:t>Seager</a:t>
            </a:r>
            <a:r>
              <a:rPr lang="es-ES" dirty="0" smtClean="0"/>
              <a:t> (2001)</a:t>
            </a:r>
          </a:p>
          <a:p>
            <a:r>
              <a:rPr lang="es-ES" dirty="0" smtClean="0"/>
              <a:t>Documentos de la Fundación Carolina, 2012</a:t>
            </a:r>
          </a:p>
          <a:p>
            <a:r>
              <a:rPr lang="es-ES" dirty="0" smtClean="0"/>
              <a:t>Guía de Ghana, 2011 de Philip </a:t>
            </a:r>
            <a:r>
              <a:rPr lang="es-ES" dirty="0" err="1" smtClean="0"/>
              <a:t>Brigss</a:t>
            </a:r>
            <a:endParaRPr lang="es-ES" dirty="0" smtClean="0"/>
          </a:p>
          <a:p>
            <a:r>
              <a:rPr lang="es-ES" dirty="0" smtClean="0"/>
              <a:t>Serie Avances de Investigación, 79</a:t>
            </a:r>
          </a:p>
          <a:p>
            <a:endParaRPr lang="es-ES" dirty="0" smtClean="0"/>
          </a:p>
        </p:txBody>
      </p:sp>
    </p:spTree>
    <p:extLst>
      <p:ext uri="{BB962C8B-B14F-4D97-AF65-F5344CB8AC3E}">
        <p14:creationId xmlns:p14="http://schemas.microsoft.com/office/powerpoint/2010/main" val="3543625151"/>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p:txBody>
          <a:bodyPr>
            <a:normAutofit/>
          </a:bodyPr>
          <a:lstStyle/>
          <a:p>
            <a:pPr algn="l"/>
            <a:r>
              <a:rPr lang="es-ES" sz="6000" b="1" dirty="0" smtClean="0"/>
              <a:t>La mujer en el mundo</a:t>
            </a:r>
            <a:endParaRPr lang="es-ES" sz="6000" b="1" dirty="0"/>
          </a:p>
        </p:txBody>
      </p:sp>
      <p:sp>
        <p:nvSpPr>
          <p:cNvPr id="3" name="2 Marcador de contenido"/>
          <p:cNvSpPr>
            <a:spLocks noGrp="1"/>
          </p:cNvSpPr>
          <p:nvPr>
            <p:ph idx="1"/>
          </p:nvPr>
        </p:nvSpPr>
        <p:spPr>
          <a:xfrm>
            <a:off x="467544" y="1628800"/>
            <a:ext cx="8229600" cy="4525963"/>
          </a:xfrm>
        </p:spPr>
        <p:txBody>
          <a:bodyPr>
            <a:noAutofit/>
          </a:bodyPr>
          <a:lstStyle/>
          <a:p>
            <a:pPr marL="0" indent="0">
              <a:buNone/>
            </a:pPr>
            <a:r>
              <a:rPr lang="es-ES" b="1" dirty="0" smtClean="0"/>
              <a:t>Objetivos del desarrollo del milenio 2015</a:t>
            </a:r>
          </a:p>
          <a:p>
            <a:pPr marL="0" indent="0">
              <a:buNone/>
            </a:pPr>
            <a:r>
              <a:rPr lang="es-ES" dirty="0" smtClean="0"/>
              <a:t>Erradicar la pobreza, eliminar toda forma de discriminación de género</a:t>
            </a:r>
          </a:p>
          <a:p>
            <a:pPr marL="0" indent="0">
              <a:buNone/>
            </a:pPr>
            <a:r>
              <a:rPr lang="es-ES" b="1" dirty="0" smtClean="0"/>
              <a:t>Problemas:</a:t>
            </a:r>
            <a:r>
              <a:rPr lang="es-ES" dirty="0" smtClean="0"/>
              <a:t> violencia doméstica, discriminación salarial, explotación sexual y pornográfica, paro, dificultad de acceso al poder, menores niveles de educación, acoso laboral, doble jornada, menor capacidad de decisión, migraciones…</a:t>
            </a:r>
          </a:p>
          <a:p>
            <a:pPr marL="0" indent="0">
              <a:buNone/>
            </a:pPr>
            <a:r>
              <a:rPr lang="es-ES" dirty="0" smtClean="0"/>
              <a:t>Conferencia de Ginebra 1992</a:t>
            </a:r>
            <a:endParaRPr lang="es-ES" dirty="0"/>
          </a:p>
        </p:txBody>
      </p:sp>
    </p:spTree>
    <p:extLst>
      <p:ext uri="{BB962C8B-B14F-4D97-AF65-F5344CB8AC3E}">
        <p14:creationId xmlns:p14="http://schemas.microsoft.com/office/powerpoint/2010/main" val="321851367"/>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ctrTitle"/>
          </p:nvPr>
        </p:nvSpPr>
        <p:spPr>
          <a:xfrm>
            <a:off x="611560" y="1844824"/>
            <a:ext cx="3670176" cy="2979762"/>
          </a:xfrm>
        </p:spPr>
        <p:txBody>
          <a:bodyPr>
            <a:noAutofit/>
          </a:bodyPr>
          <a:lstStyle/>
          <a:p>
            <a:pPr algn="l"/>
            <a:r>
              <a:rPr lang="es-ES" sz="6000" b="1" dirty="0" smtClean="0"/>
              <a:t>Hablemos de África: </a:t>
            </a:r>
            <a:r>
              <a:rPr lang="es-ES" sz="4800" b="1" dirty="0" smtClean="0"/>
              <a:t>diversidad de costumbres, clanes, religiones…</a:t>
            </a:r>
            <a:endParaRPr lang="es-ES" sz="4000" b="1" dirty="0"/>
          </a:p>
        </p:txBody>
      </p:sp>
      <p:pic>
        <p:nvPicPr>
          <p:cNvPr id="4" name="Picture 2" descr="d:\Documents and Settings\Usuario\Mis documentos\Mis escaneos\2013-11 (nov)\escanear0012.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220072" y="476672"/>
            <a:ext cx="3356602" cy="56166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62166410"/>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755576" y="1196752"/>
            <a:ext cx="8229600" cy="4525963"/>
          </a:xfrm>
        </p:spPr>
        <p:txBody>
          <a:bodyPr>
            <a:normAutofit fontScale="92500" lnSpcReduction="10000"/>
          </a:bodyPr>
          <a:lstStyle/>
          <a:p>
            <a:pPr marL="0" indent="0">
              <a:buNone/>
            </a:pPr>
            <a:r>
              <a:rPr lang="es-ES" sz="6600" b="1" dirty="0" smtClean="0"/>
              <a:t>El 70 % </a:t>
            </a:r>
            <a:r>
              <a:rPr lang="es-ES" sz="6600" dirty="0" smtClean="0"/>
              <a:t>de los pobres del mundo son mujeres.</a:t>
            </a:r>
          </a:p>
          <a:p>
            <a:pPr marL="0" indent="0">
              <a:buNone/>
            </a:pPr>
            <a:r>
              <a:rPr lang="es-ES" sz="6600" dirty="0" smtClean="0"/>
              <a:t>La representación en los parlamentos se sitúa en torno al </a:t>
            </a:r>
            <a:r>
              <a:rPr lang="es-ES" sz="6600" b="1" dirty="0" smtClean="0"/>
              <a:t>20%</a:t>
            </a:r>
            <a:r>
              <a:rPr lang="es-ES" sz="6600" dirty="0" smtClean="0"/>
              <a:t> (2012)</a:t>
            </a:r>
            <a:endParaRPr lang="es-ES" sz="6600" dirty="0"/>
          </a:p>
        </p:txBody>
      </p:sp>
    </p:spTree>
    <p:extLst>
      <p:ext uri="{BB962C8B-B14F-4D97-AF65-F5344CB8AC3E}">
        <p14:creationId xmlns:p14="http://schemas.microsoft.com/office/powerpoint/2010/main" val="2970944760"/>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p:txBody>
          <a:bodyPr/>
          <a:lstStyle/>
          <a:p>
            <a:r>
              <a:rPr lang="es-ES" sz="4400" dirty="0" smtClean="0"/>
              <a:t>¿Cómo es su estatus dentro de la familia? ¿Cuál es su situación en el mercado laboral? ¿Y su contribución a las economías?</a:t>
            </a:r>
          </a:p>
          <a:p>
            <a:endParaRPr lang="es-ES" dirty="0"/>
          </a:p>
        </p:txBody>
      </p:sp>
    </p:spTree>
    <p:extLst>
      <p:ext uri="{BB962C8B-B14F-4D97-AF65-F5344CB8AC3E}">
        <p14:creationId xmlns:p14="http://schemas.microsoft.com/office/powerpoint/2010/main" val="78636316"/>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2 Marcador de contenido"/>
          <p:cNvSpPr>
            <a:spLocks noGrp="1"/>
          </p:cNvSpPr>
          <p:nvPr>
            <p:ph idx="1"/>
          </p:nvPr>
        </p:nvSpPr>
        <p:spPr>
          <a:xfrm>
            <a:off x="539552" y="908720"/>
            <a:ext cx="3600400" cy="4741987"/>
          </a:xfrm>
        </p:spPr>
        <p:txBody>
          <a:bodyPr>
            <a:normAutofit fontScale="92500" lnSpcReduction="20000"/>
          </a:bodyPr>
          <a:lstStyle/>
          <a:p>
            <a:pPr marL="0" indent="0">
              <a:buNone/>
            </a:pPr>
            <a:r>
              <a:rPr lang="es-ES" b="1" dirty="0" smtClean="0"/>
              <a:t>Situación social</a:t>
            </a:r>
          </a:p>
          <a:p>
            <a:pPr marL="0" indent="0">
              <a:buNone/>
            </a:pPr>
            <a:r>
              <a:rPr lang="es-ES" dirty="0" smtClean="0"/>
              <a:t>Matrimonio y descendencia</a:t>
            </a:r>
          </a:p>
          <a:p>
            <a:pPr marL="0" indent="0">
              <a:buNone/>
            </a:pPr>
            <a:r>
              <a:rPr lang="es-ES" dirty="0" smtClean="0"/>
              <a:t>Supervivencia del clan</a:t>
            </a:r>
          </a:p>
          <a:p>
            <a:pPr marL="0" indent="0">
              <a:buNone/>
            </a:pPr>
            <a:r>
              <a:rPr lang="es-ES" dirty="0" smtClean="0"/>
              <a:t>Poligamia</a:t>
            </a:r>
          </a:p>
          <a:p>
            <a:pPr marL="0" indent="0">
              <a:buNone/>
            </a:pPr>
            <a:r>
              <a:rPr lang="es-ES" dirty="0" smtClean="0"/>
              <a:t>Posibilidades fuera del matrimonio</a:t>
            </a:r>
          </a:p>
          <a:p>
            <a:pPr marL="0" indent="0">
              <a:buNone/>
            </a:pPr>
            <a:r>
              <a:rPr lang="es-ES" dirty="0" smtClean="0"/>
              <a:t>Educación de las niñas</a:t>
            </a:r>
          </a:p>
          <a:p>
            <a:pPr marL="0" indent="0">
              <a:buNone/>
            </a:pPr>
            <a:r>
              <a:rPr lang="es-ES" dirty="0" smtClean="0"/>
              <a:t>Costumbres religiosas</a:t>
            </a:r>
          </a:p>
          <a:p>
            <a:pPr marL="0" indent="0">
              <a:buNone/>
            </a:pPr>
            <a:endParaRPr lang="es-ES" dirty="0"/>
          </a:p>
        </p:txBody>
      </p:sp>
      <p:pic>
        <p:nvPicPr>
          <p:cNvPr id="4" name="Picture 2" descr="d:\Documents and Settings\Usuario\Mis documentos\Mis escaneos\2013-11 (nov)\escanear0016.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538627" y="764704"/>
            <a:ext cx="4206128"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83736655"/>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1 Título"/>
          <p:cNvSpPr>
            <a:spLocks noGrp="1"/>
          </p:cNvSpPr>
          <p:nvPr>
            <p:ph type="title"/>
          </p:nvPr>
        </p:nvSpPr>
        <p:spPr>
          <a:xfrm>
            <a:off x="467544" y="1628800"/>
            <a:ext cx="3456384" cy="2871192"/>
          </a:xfrm>
        </p:spPr>
        <p:txBody>
          <a:bodyPr>
            <a:noAutofit/>
          </a:bodyPr>
          <a:lstStyle/>
          <a:p>
            <a:pPr algn="l"/>
            <a:r>
              <a:rPr lang="es-ES" sz="4800" b="1" dirty="0" smtClean="0"/>
              <a:t>Situación </a:t>
            </a:r>
            <a:r>
              <a:rPr lang="es-ES" sz="4800" b="1" dirty="0" err="1" smtClean="0"/>
              <a:t>económica:</a:t>
            </a:r>
            <a:r>
              <a:rPr lang="es-ES" sz="3600" b="1" dirty="0" err="1" smtClean="0"/>
              <a:t>mujer</a:t>
            </a:r>
            <a:r>
              <a:rPr lang="es-ES" sz="3600" b="1" dirty="0" smtClean="0"/>
              <a:t> rural frente a mujer urbana</a:t>
            </a:r>
            <a:endParaRPr lang="es-ES" sz="3600" b="1" dirty="0"/>
          </a:p>
        </p:txBody>
      </p:sp>
      <p:pic>
        <p:nvPicPr>
          <p:cNvPr id="4" name="Picture 2" descr="d:\Documents and Settings\Usuario\Mis documentos\Mis escaneos\2013-11 (nov)\escanear0006.jpg"/>
          <p:cNvPicPr>
            <a:picLocks noGrp="1" noChangeAspect="1" noChangeArrowheads="1"/>
          </p:cNvPicPr>
          <p:nvPr>
            <p:ph idx="1"/>
          </p:nvPr>
        </p:nvPicPr>
        <p:blipFill>
          <a:blip r:embed="rId2" cstate="print">
            <a:extLst>
              <a:ext uri="{28A0092B-C50C-407E-A947-70E740481C1C}">
                <a14:useLocalDpi xmlns:a14="http://schemas.microsoft.com/office/drawing/2010/main" val="0"/>
              </a:ext>
            </a:extLst>
          </a:blip>
          <a:srcRect/>
          <a:stretch>
            <a:fillRect/>
          </a:stretch>
        </p:blipFill>
        <p:spPr bwMode="auto">
          <a:xfrm>
            <a:off x="3779912" y="1052736"/>
            <a:ext cx="4856430" cy="452596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68207420"/>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3 Rectángulo"/>
          <p:cNvSpPr/>
          <p:nvPr/>
        </p:nvSpPr>
        <p:spPr>
          <a:xfrm>
            <a:off x="4572000" y="1025708"/>
            <a:ext cx="3600400" cy="4524315"/>
          </a:xfrm>
          <a:prstGeom prst="rect">
            <a:avLst/>
          </a:prstGeom>
        </p:spPr>
        <p:txBody>
          <a:bodyPr wrap="square">
            <a:spAutoFit/>
          </a:bodyPr>
          <a:lstStyle/>
          <a:p>
            <a:r>
              <a:rPr lang="es-ES" altLang="es-ES" sz="2400" dirty="0">
                <a:latin typeface="Calibri" panose="020F0502020204030204" pitchFamily="34" charset="0"/>
              </a:rPr>
              <a:t>Las mujeres satisfacen el 90% de las necesidades. Son el último miembro de la familia en alimentarse. Reciben el 10 % de los ingresos y controlan el 1% de la tierra. Pasan horas acarreando agua y leña, amasando, cocinando…Los hombres no se suelen involucrar en estas </a:t>
            </a:r>
            <a:r>
              <a:rPr lang="es-ES" altLang="es-ES" sz="2400" dirty="0" smtClean="0">
                <a:latin typeface="Calibri" panose="020F0502020204030204" pitchFamily="34" charset="0"/>
              </a:rPr>
              <a:t>tareas (FAO).</a:t>
            </a:r>
            <a:endParaRPr lang="es-ES" altLang="es-ES" sz="2400" dirty="0">
              <a:latin typeface="Calibri" panose="020F0502020204030204" pitchFamily="34" charset="0"/>
            </a:endParaRPr>
          </a:p>
        </p:txBody>
      </p:sp>
      <p:pic>
        <p:nvPicPr>
          <p:cNvPr id="5" name="Picture 2" descr="d:\Documents and Settings\Usuario\Mis documentos\Mis escaneos\2013-11 (nov)\escanear0004.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1187624" y="1052736"/>
            <a:ext cx="2880320" cy="45772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46660529"/>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Tema de Offic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276</TotalTime>
  <Words>856</Words>
  <Application>Microsoft Macintosh PowerPoint</Application>
  <PresentationFormat>Presentación en pantalla (4:3)</PresentationFormat>
  <Paragraphs>105</Paragraphs>
  <Slides>26</Slides>
  <Notes>0</Notes>
  <HiddenSlides>0</HiddenSlides>
  <MMClips>0</MMClips>
  <ScaleCrop>false</ScaleCrop>
  <HeadingPairs>
    <vt:vector size="4" baseType="variant">
      <vt:variant>
        <vt:lpstr>Tema</vt:lpstr>
      </vt:variant>
      <vt:variant>
        <vt:i4>1</vt:i4>
      </vt:variant>
      <vt:variant>
        <vt:lpstr>Títulos de diapositiva</vt:lpstr>
      </vt:variant>
      <vt:variant>
        <vt:i4>26</vt:i4>
      </vt:variant>
    </vt:vector>
  </HeadingPairs>
  <TitlesOfParts>
    <vt:vector size="27" baseType="lpstr">
      <vt:lpstr>Tema de Office</vt:lpstr>
      <vt:lpstr>La mujer en África</vt:lpstr>
      <vt:lpstr>Presentación de PowerPoint</vt:lpstr>
      <vt:lpstr>La mujer en el mundo</vt:lpstr>
      <vt:lpstr>Hablemos de África: diversidad de costumbres, clanes, religiones…</vt:lpstr>
      <vt:lpstr>Presentación de PowerPoint</vt:lpstr>
      <vt:lpstr>Presentación de PowerPoint</vt:lpstr>
      <vt:lpstr>Presentación de PowerPoint</vt:lpstr>
      <vt:lpstr>Situación económica:mujer rural frente a mujer urbana</vt:lpstr>
      <vt:lpstr>Presentación de PowerPoint</vt:lpstr>
      <vt:lpstr>Presentación de PowerPoint</vt:lpstr>
      <vt:lpstr>Presentación de PowerPoint</vt:lpstr>
      <vt:lpstr>Violencia</vt:lpstr>
      <vt:lpstr>Presentación de PowerPoint</vt:lpstr>
      <vt:lpstr>Educación El nivel de escolarización de las niñas es inferior al de los niños (UNICEF, 2012). Hay 900 millones de personas analfabetas en el mundo de las cuales 600 millones son mujeres (Informe de Desarrollo Humano, 2014). Segregación de estudios en la Universidad </vt:lpstr>
      <vt:lpstr>Cambios en la última década. ¿Ha habido progresos?</vt:lpstr>
      <vt:lpstr>Avances</vt:lpstr>
      <vt:lpstr>Conferencias internacionales</vt:lpstr>
      <vt:lpstr>Presentación de PowerPoint</vt:lpstr>
      <vt:lpstr>Retrocesos</vt:lpstr>
      <vt:lpstr>Presentación de PowerPoint</vt:lpstr>
      <vt:lpstr>Ghana</vt:lpstr>
      <vt:lpstr>¿Cómo es la situación de la mujer en Ghana?</vt:lpstr>
      <vt:lpstr>Mujer en Ghana</vt:lpstr>
      <vt:lpstr>Presentación de PowerPoint</vt:lpstr>
      <vt:lpstr>Recomendaciones</vt:lpstr>
      <vt:lpstr>Algunas fuentes</vt:lpstr>
    </vt:vector>
  </TitlesOfParts>
  <Company>Hewlett-Packard Company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La mujer en África</dc:title>
  <dc:creator>Sofía</dc:creator>
  <cp:lastModifiedBy>Jose Luis  Parejo</cp:lastModifiedBy>
  <cp:revision>28</cp:revision>
  <dcterms:created xsi:type="dcterms:W3CDTF">2014-11-16T22:55:24Z</dcterms:created>
  <dcterms:modified xsi:type="dcterms:W3CDTF">2014-12-05T17:43:55Z</dcterms:modified>
</cp:coreProperties>
</file>